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c09c099d1c54cac" /><Relationship Type="http://schemas.openxmlformats.org/officeDocument/2006/relationships/extended-properties" Target="/docProps/app.xml" Id="R9500f3bd7f254fcb" /><Relationship Type="http://schemas.openxmlformats.org/officeDocument/2006/relationships/officeDocument" Target="/ppt/presentation.xml" Id="R75f82b0919ef4640" /></Relationships>
</file>

<file path=ppt/presentation.xml><?xml version="1.0" encoding="utf-8"?>
<p:presentation xmlns:p="http://schemas.openxmlformats.org/presentationml/2006/main">
  <p:sldMasterIdLst>
    <p:sldMasterId xmlns:r="http://schemas.openxmlformats.org/officeDocument/2006/relationships" id="2147483648" r:id="R817d7492e4b047a4"/>
  </p:sldMasterIdLst>
  <p:notesMasterIdLst>
    <p:notesMasterId xmlns:r="http://schemas.openxmlformats.org/officeDocument/2006/relationships" r:id="R287a139fa7604a9e"/>
  </p:notesMasterIdLst>
  <p:sldIdLst>
    <p:sldId xmlns:r="http://schemas.openxmlformats.org/officeDocument/2006/relationships" id="256" r:id="Rd927a84c7aa04224"/>
    <p:sldId xmlns:r="http://schemas.openxmlformats.org/officeDocument/2006/relationships" id="257" r:id="R99cafd9af37d4c8f"/>
    <p:sldId xmlns:r="http://schemas.openxmlformats.org/officeDocument/2006/relationships" id="258" r:id="Rce61947dd06940d0"/>
    <p:sldId xmlns:r="http://schemas.openxmlformats.org/officeDocument/2006/relationships" id="259" r:id="R4bdc960a2c7d4b53"/>
    <p:sldId xmlns:r="http://schemas.openxmlformats.org/officeDocument/2006/relationships" id="260" r:id="R2ae9c3d16df446d4"/>
    <p:sldId xmlns:r="http://schemas.openxmlformats.org/officeDocument/2006/relationships" id="261" r:id="R3345294b88ca4073"/>
    <p:sldId xmlns:r="http://schemas.openxmlformats.org/officeDocument/2006/relationships" id="262" r:id="R65406bdb0d1e48d3"/>
    <p:sldId xmlns:r="http://schemas.openxmlformats.org/officeDocument/2006/relationships" id="263" r:id="Rd76e2f426e5c4b94"/>
    <p:sldId xmlns:r="http://schemas.openxmlformats.org/officeDocument/2006/relationships" id="264" r:id="R38a42f22c2834cee"/>
    <p:sldId xmlns:r="http://schemas.openxmlformats.org/officeDocument/2006/relationships" id="265" r:id="Raa50281d6ed84bc9"/>
    <p:sldId xmlns:r="http://schemas.openxmlformats.org/officeDocument/2006/relationships" id="266" r:id="R765082f7039641fc"/>
    <p:sldId xmlns:r="http://schemas.openxmlformats.org/officeDocument/2006/relationships" id="267" r:id="Rccaf884ff6dc4902"/>
    <p:sldId xmlns:r="http://schemas.openxmlformats.org/officeDocument/2006/relationships" id="268" r:id="Re55e307f1ce24b4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53f6ba151d947f8" /><Relationship Type="http://schemas.openxmlformats.org/officeDocument/2006/relationships/slideMaster" Target="/ppt/slideMasters/slideMaster1.xml" Id="R817d7492e4b047a4" /><Relationship Type="http://schemas.openxmlformats.org/officeDocument/2006/relationships/notesMaster" Target="/ppt/notesMasters/notesMaster1.xml" Id="R287a139fa7604a9e" /><Relationship Type="http://schemas.openxmlformats.org/officeDocument/2006/relationships/presProps" Target="/ppt/presProps.xml" Id="R9b030468e3394877" /><Relationship Type="http://schemas.openxmlformats.org/officeDocument/2006/relationships/tableStyles" Target="/ppt/tableStyles.xml" Id="R36677c59e5f947a3" /><Relationship Type="http://schemas.openxmlformats.org/officeDocument/2006/relationships/slide" Target="/ppt/slides/slide1.xml" Id="Rd927a84c7aa04224" /><Relationship Type="http://schemas.openxmlformats.org/officeDocument/2006/relationships/slide" Target="/ppt/slides/slide2.xml" Id="R99cafd9af37d4c8f" /><Relationship Type="http://schemas.openxmlformats.org/officeDocument/2006/relationships/slide" Target="/ppt/slides/slide3.xml" Id="Rce61947dd06940d0" /><Relationship Type="http://schemas.openxmlformats.org/officeDocument/2006/relationships/slide" Target="/ppt/slides/slide4.xml" Id="R4bdc960a2c7d4b53" /><Relationship Type="http://schemas.openxmlformats.org/officeDocument/2006/relationships/slide" Target="/ppt/slides/slide5.xml" Id="R2ae9c3d16df446d4" /><Relationship Type="http://schemas.openxmlformats.org/officeDocument/2006/relationships/slide" Target="/ppt/slides/slide6.xml" Id="R3345294b88ca4073" /><Relationship Type="http://schemas.openxmlformats.org/officeDocument/2006/relationships/slide" Target="/ppt/slides/slide7.xml" Id="R65406bdb0d1e48d3" /><Relationship Type="http://schemas.openxmlformats.org/officeDocument/2006/relationships/slide" Target="/ppt/slides/slide8.xml" Id="Rd76e2f426e5c4b94" /><Relationship Type="http://schemas.openxmlformats.org/officeDocument/2006/relationships/slide" Target="/ppt/slides/slide9.xml" Id="R38a42f22c2834cee" /><Relationship Type="http://schemas.openxmlformats.org/officeDocument/2006/relationships/slide" Target="/ppt/slides/slide10.xml" Id="Raa50281d6ed84bc9" /><Relationship Type="http://schemas.openxmlformats.org/officeDocument/2006/relationships/slide" Target="/ppt/slides/slide11.xml" Id="R765082f7039641fc" /><Relationship Type="http://schemas.openxmlformats.org/officeDocument/2006/relationships/slide" Target="/ppt/slides/slide12.xml" Id="Rccaf884ff6dc4902" /><Relationship Type="http://schemas.openxmlformats.org/officeDocument/2006/relationships/slide" Target="/ppt/slides/slide13.xml" Id="Re55e307f1ce24b4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f97c3b0b00a404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c0d0c41c60442b" /><Relationship Type="http://schemas.openxmlformats.org/officeDocument/2006/relationships/notesMaster" Target="/ppt/notesMasters/notesMaster1.xml" Id="R284134817a2a4594" /></Relationships>
</file>

<file path=ppt/notesSlides/_rels/notesSlide2.xml.rels>&#65279;<?xml version="1.0" encoding="utf-8"?><Relationships xmlns="http://schemas.openxmlformats.org/package/2006/relationships"><Relationship Type="http://schemas.openxmlformats.org/officeDocument/2006/relationships/slide" Target="/ppt/slides/slide2.xml" Id="Rc308756d83b748d3" /><Relationship Type="http://schemas.openxmlformats.org/officeDocument/2006/relationships/notesMaster" Target="/ppt/notesMasters/notesMaster1.xml" Id="R1eb03226729b4d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e9702b3dfb45cd" /><Relationship Type="http://schemas.openxmlformats.org/officeDocument/2006/relationships/notesMaster" Target="/ppt/notesMasters/notesMaster1.xml" Id="R402d9f24bd9a4206" /></Relationships>
</file>

<file path=ppt/notesSlides/_rels/notesSlide4.xml.rels>&#65279;<?xml version="1.0" encoding="utf-8"?><Relationships xmlns="http://schemas.openxmlformats.org/package/2006/relationships"><Relationship Type="http://schemas.openxmlformats.org/officeDocument/2006/relationships/slide" Target="/ppt/slides/slide4.xml" Id="Raec4a04d7b364eae" /><Relationship Type="http://schemas.openxmlformats.org/officeDocument/2006/relationships/notesMaster" Target="/ppt/notesMasters/notesMaster1.xml" Id="R65ae353be9aa44fa"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2ee9599a4940c0" /><Relationship Type="http://schemas.openxmlformats.org/officeDocument/2006/relationships/notesMaster" Target="/ppt/notesMasters/notesMaster1.xml" Id="R7934fe25e08d4814" /></Relationships>
</file>

<file path=ppt/notesSlides/_rels/notesSlide6.xml.rels>&#65279;<?xml version="1.0" encoding="utf-8"?><Relationships xmlns="http://schemas.openxmlformats.org/package/2006/relationships"><Relationship Type="http://schemas.openxmlformats.org/officeDocument/2006/relationships/slide" Target="/ppt/slides/slide6.xml" Id="Re886f40d6d18449f" /><Relationship Type="http://schemas.openxmlformats.org/officeDocument/2006/relationships/notesMaster" Target="/ppt/notesMasters/notesMaster1.xml" Id="Reb32a7929f2a44d5" /></Relationships>
</file>

<file path=ppt/notesSlides/_rels/notesSlide7.xml.rels>&#65279;<?xml version="1.0" encoding="utf-8"?><Relationships xmlns="http://schemas.openxmlformats.org/package/2006/relationships"><Relationship Type="http://schemas.openxmlformats.org/officeDocument/2006/relationships/slide" Target="/ppt/slides/slide7.xml" Id="R962b9eb212da4a06" /><Relationship Type="http://schemas.openxmlformats.org/officeDocument/2006/relationships/notesMaster" Target="/ppt/notesMasters/notesMaster1.xml" Id="R98a4d44c736f4b91" /></Relationships>
</file>

<file path=ppt/notesSlides/_rels/notesSlide8.xml.rels>&#65279;<?xml version="1.0" encoding="utf-8"?><Relationships xmlns="http://schemas.openxmlformats.org/package/2006/relationships"><Relationship Type="http://schemas.openxmlformats.org/officeDocument/2006/relationships/slide" Target="/ppt/slides/slide8.xml" Id="Re8a1e70de2394c99" /><Relationship Type="http://schemas.openxmlformats.org/officeDocument/2006/relationships/notesMaster" Target="/ppt/notesMasters/notesMaster1.xml" Id="R1a58635106b54d43" /></Relationships>
</file>

<file path=ppt/notesSlides/_rels/notesSlide9.xml.rels>&#65279;<?xml version="1.0" encoding="utf-8"?><Relationships xmlns="http://schemas.openxmlformats.org/package/2006/relationships"><Relationship Type="http://schemas.openxmlformats.org/officeDocument/2006/relationships/slide" Target="/ppt/slides/slide9.xml" Id="Rd7ecfe7ff9ca4a8d" /><Relationship Type="http://schemas.openxmlformats.org/officeDocument/2006/relationships/notesMaster" Target="/ppt/notesMasters/notesMaster1.xml" Id="R424be165f13b409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60590e851d54749" /><Relationship Type="http://schemas.openxmlformats.org/officeDocument/2006/relationships/notesMaster" Target="/ppt/notesMasters/notesMaster1.xml" Id="R071990b4b87e4c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564b438258f4911" /><Relationship Type="http://schemas.openxmlformats.org/officeDocument/2006/relationships/notesMaster" Target="/ppt/notesMasters/notesMaster1.xml" Id="R791262f3c3e14a6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b54b29510f548ab" /><Relationship Type="http://schemas.openxmlformats.org/officeDocument/2006/relationships/notesMaster" Target="/ppt/notesMasters/notesMaster1.xml" Id="R5df485e5d37c445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98dcd7d88784434" /><Relationship Type="http://schemas.openxmlformats.org/officeDocument/2006/relationships/notesMaster" Target="/ppt/notesMasters/notesMaster1.xml" Id="Re5e02de42c9f43a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Aspera moves the first step of meal logging to a pendant. Press and hold, describe a meal, release, then review a suggestion in MetricSync. The central hypothesis is that accessible capture can support a more consistent food log.</a:t>
            </a:r>
          </a:p>
          <a:p xmlns:a="http://schemas.openxmlformats.org/drawingml/2006/main">
            <a:r>
              <a:t/>
            </a:r>
          </a:p>
          <a:p xmlns:a="http://schemas.openxmlformats.org/drawingml/2006/main">
            <a:r>
              <a:t>Image: user-supplied Images/05 Flowing suspended necklace.png.</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study reports food logging adherence of 49.34% during phase II. Participants were 72 adults in a behavioral weight loss program. A valid dietary logging day required at least five foods recorded; phase II observations covered months 4–11. Adherence is the percentage of valid days, not a consumer churn or market-sizing measure. This study does not test a pendant or establish that lower capture friction solves disengagement.</a:t>
            </a:r>
          </a:p>
          <a:p xmlns:a="http://schemas.openxmlformats.org/drawingml/2006/main">
            <a:r>
              <a:t/>
            </a:r>
          </a:p>
          <a:p xmlns:a="http://schemas.openxmlformats.org/drawingml/2006/main">
            <a:r>
              <a:t>Crane N, Hagerman C, Horgan O, Butryn M. Patterns and Predictors of Engagement With Digital Self-Monitoring During the Maintenance Phase of a Behavioral Weight Loss Program. JMIR mHealth and uHealth 2023;11:e45057. https://mhealth.jmir.org/2023/1/e45057/</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intended user journey described on the website. Saving audio and confirming a nutrition entry are separate actions. Natural descriptions still need enough information to identify foods and portions.</a:t>
            </a:r>
          </a:p>
          <a:p xmlns:a="http://schemas.openxmlformats.org/drawingml/2006/main">
            <a:r>
              <a:t/>
            </a:r>
          </a:p>
          <a:p xmlns:a="http://schemas.openxmlformats.org/drawingml/2006/main">
            <a:r>
              <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render shows the intended industrial design. The project has no verified battery, weight, dimensions, acoustic, durability, or manufacturing results. Wearability and charging adherence are validation priorities.</a:t>
            </a:r>
          </a:p>
          <a:p xmlns:a="http://schemas.openxmlformats.org/drawingml/2006/main">
            <a:r>
              <a:t/>
            </a:r>
          </a:p>
          <a:p xmlns:a="http://schemas.openxmlformats.org/drawingml/2006/main">
            <a:r>
              <a:t>Image: user-supplied Images/02 Talk button and brushed shoulder.png.</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Food names alone cannot establish the contents of a meal. A proposed review step preserves the transcript, shows a food match and makes unresolved amounts visible. The user can correct or reject suggestions. The example contains no measured nutrition values.</a:t>
            </a:r>
          </a:p>
          <a:p xmlns:a="http://schemas.openxmlformats.org/drawingml/2006/main">
            <a:r>
              <a:t/>
            </a:r>
          </a:p>
          <a:p xmlns:a="http://schemas.openxmlformats.org/drawingml/2006/main">
            <a:r>
              <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proposed architecture, not a description of implemented firmware or production services. The website specifies local recording and planned Bluetooth transfer. The white paper proposes acknowledgements, durable queues and explicit confirmation semantics. Model vendors and device components remain open.</a:t>
            </a:r>
          </a:p>
          <a:p xmlns:a="http://schemas.openxmlformats.org/drawingml/2006/main">
            <a:r>
              <a:t/>
            </a:r>
          </a:p>
          <a:p xmlns:a="http://schemas.openxmlformats.org/drawingml/2006/main">
            <a:r>
              <a:t>Bluetooth SIG, The Bluetooth Low Energy primer. https://www.bluetooth.com/bluetooth-le-primer/</a:t>
            </a:r>
          </a:p>
          <a:p xmlns:a="http://schemas.openxmlformats.org/drawingml/2006/main">
            <a:r>
              <a:t>USDA FoodData Central API Guide. https://fdc.nal.usda.gov/api-guide/</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proposed initial segment has existing motivation to log meals and can compare the pendant against their current process. Community and coach outreach are proposed acquisition channels, not secured partnerships. A consumer wellness pilot should evaluate logging behavior, not promise medical outcomes.</a:t>
            </a:r>
          </a:p>
          <a:p xmlns:a="http://schemas.openxmlformats.org/drawingml/2006/main">
            <a:r>
              <a:t/>
            </a:r>
          </a:p>
          <a:p xmlns:a="http://schemas.openxmlformats.org/drawingml/2006/main">
            <a:r>
              <a:t>Image: user-supplied Images/03 Textile to aluminum transition.png.</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MyFitnessPal offers Voice Logging to eligible Premium users. The documented flow begins in the phone app, requires a stable internet or cellular connection, and allows changes before logging. Aspera’s proposed differentiation is wearable capture with deferred review and local recording. Its advantage remains untested. Generic phone logging refers to the category and is not a claim about every app.</a:t>
            </a:r>
          </a:p>
          <a:p xmlns:a="http://schemas.openxmlformats.org/drawingml/2006/main">
            <a:r>
              <a:t/>
            </a:r>
          </a:p>
          <a:p xmlns:a="http://schemas.openxmlformats.org/drawingml/2006/main">
            <a:r>
              <a:t>MyFitnessPal, Voice Logging, updated August 5, 2025. https://support.myfitnesspal.com/hc/en-us/articles/30332897072269-Voice-Logging</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business model, not announced pricing. No price, revenue, margin, manufacturing quotation or customer acquisition cost is established. Device contribution equals net device revenue less landed cost, fulfillment, returns and warranty. Service contribution equals subscription revenue less payment fees, variable inference, storage and support. Financing should follow measured demand and credible manufacturing costs.</a:t>
            </a:r>
          </a:p>
          <a:p xmlns:a="http://schemas.openxmlformats.org/drawingml/2006/main">
            <a:r>
              <a:t/>
            </a:r>
          </a:p>
          <a:p xmlns:a="http://schemas.openxmlformats.org/drawingml/2006/main">
            <a:r>
              <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pilot design: establish each participant’s baseline, then compare pendant capture with phone-only voice using a counterbalanced crossover. Keep the processing and review experience comparable. Predefine a meaningful improvement threshold and analyze confirmed entries, retention, burden, audio transfer reliability and nutrition error. Do not count recordings alone as successful logs. Include noisy settings, varied accents and cuisines.</a:t>
            </a:r>
          </a:p>
          <a:p xmlns:a="http://schemas.openxmlformats.org/drawingml/2006/main">
            <a:r>
              <a:t/>
            </a:r>
          </a:p>
          <a:p xmlns:a="http://schemas.openxmlformats.org/drawingml/2006/main">
            <a:r>
              <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milestone-based funding and development proposal. It does not announce a financing round, budget, timeline or manufacturing commitment. Embedded systems, mobile engineering, nutrition data evaluation and product research are the required workstreams. The project does not provide founder biographies or a staffed team.</a:t>
            </a:r>
          </a:p>
          <a:p xmlns:a="http://schemas.openxmlformats.org/drawingml/2006/main">
            <a:r>
              <a:t/>
            </a:r>
          </a:p>
          <a:p xmlns:a="http://schemas.openxmlformats.org/drawingml/2006/main">
            <a:r>
              <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founder-reported prototype status is described on the slide; the adjacent image is an intended design render, not a prototype photograph. The exact board, app code and firmware were not supplied. The repository demonstrates simulated UI interactions, not device capture or production nutrition processing.</a:t>
            </a:r>
          </a:p>
          <a:p xmlns:a="http://schemas.openxmlformats.org/drawingml/2006/main">
            <a:r>
              <a:t/>
            </a:r>
          </a:p>
          <a:p xmlns:a="http://schemas.openxmlformats.org/drawingml/2006/main">
            <a:r>
              <a:t>The repository contains an interactive concept website and supplied renders. The app preview uses deterministic example meals, timeouts and UI state changes. The repository does not demonstrate working device capture, Bluetooth transfer, transcription, nutritional inference or persistent production meal storage. This distinction is material to investor diligence.</a:t>
            </a:r>
          </a:p>
          <a:p xmlns:a="http://schemas.openxmlformats.org/drawingml/2006/main">
            <a:r>
              <a:t/>
            </a:r>
          </a:p>
          <a:p xmlns:a="http://schemas.openxmlformats.org/drawingml/2006/main">
            <a:r>
              <a:t>Image: user-supplied Images/04 Premium pendant on dock.png.</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invitation is to discuss development and validation support. No investment amount or terms are specified. Product remains in development.</a:t>
            </a:r>
          </a:p>
          <a:p xmlns:a="http://schemas.openxmlformats.org/drawingml/2006/main">
            <a:r>
              <a:t/>
            </a:r>
          </a:p>
          <a:p xmlns:a="http://schemas.openxmlformats.org/drawingml/2006/main">
            <a:r>
              <a:t>Image: user-supplied Images/06 Dock and curved textile cord.png.</a:t>
            </a:r>
          </a:p>
          <a:p xmlns:a="http://schemas.openxmlformats.org/drawingml/2006/main">
            <a:r>
              <a:t/>
            </a:r>
          </a:p>
          <a:p xmlns:a="http://schemas.openxmlformats.org/drawingml/2006/main">
            <a:r>
              <a:t>Product basis: Aspera README.md; content/aspera-brand-copy.json; public/aspera-demos.js; project reviewed September 5, 2026. Product architecture and commercial plans described as proposals. The website contains illustrative interactions. The founder reports a 3D-printed enclosure, battery and Seeed Studio hardware with partially working audio capture and Bluetooth transfer to an app. No independent hardware demonstration or reliability measurements were available. Automated interpretation and the complete workflow remain development goals. Aspera is a project of Aura Technologies LLC; contact@aura-technologies.co. No measured product performance, sales, or partnerships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607612e0350474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5c6fcd553ed49ba" /><Relationship Type="http://schemas.openxmlformats.org/officeDocument/2006/relationships/slideLayout" Target="/ppt/slideLayouts/slideLayout1.xml" Id="R536c8b168d514ed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36c8b168d514ed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31fa0c85fa44dbd" /><Relationship Type="http://schemas.openxmlformats.org/officeDocument/2006/relationships/image" Target="/ppt/media/image.png" Id="Rff2e621f9c3443cb" /><Relationship Type="http://schemas.openxmlformats.org/officeDocument/2006/relationships/notesSlide" Target="/ppt/notesSlides/notesSlide1.xml" Id="R627d73864ece4e7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b44351e57cd4229" /><Relationship Type="http://schemas.openxmlformats.org/officeDocument/2006/relationships/notesSlide" Target="/ppt/notesSlides/notesSlide2.xml" Id="R80666f6c213d488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ffa51cada0f4a5a" /><Relationship Type="http://schemas.openxmlformats.org/officeDocument/2006/relationships/notesSlide" Target="/ppt/notesSlides/notesSlide3.xml" Id="Rf93b3d166871493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f1b70caa9be4c82" /><Relationship Type="http://schemas.openxmlformats.org/officeDocument/2006/relationships/image" Target="/ppt/media/image2.png" Id="Rdef4d8939e7548de" /><Relationship Type="http://schemas.openxmlformats.org/officeDocument/2006/relationships/notesSlide" Target="/ppt/notesSlides/notesSlide4.xml" Id="R805a8a06d75a4e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454b9a4687d4cc0" /><Relationship Type="http://schemas.openxmlformats.org/officeDocument/2006/relationships/notesSlide" Target="/ppt/notesSlides/notesSlide5.xml" Id="Refa3481926c849a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722a103e30e4ac5" /><Relationship Type="http://schemas.openxmlformats.org/officeDocument/2006/relationships/notesSlide" Target="/ppt/notesSlides/notesSlide6.xml" Id="R3d6c1afcc60b406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ebb365f100f4276" /><Relationship Type="http://schemas.openxmlformats.org/officeDocument/2006/relationships/image" Target="/ppt/media/image3.png" Id="R0087751f3c74404b" /><Relationship Type="http://schemas.openxmlformats.org/officeDocument/2006/relationships/notesSlide" Target="/ppt/notesSlides/notesSlide7.xml" Id="R7a7b73b24ad543e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bf4e518bd2f448f" /><Relationship Type="http://schemas.openxmlformats.org/officeDocument/2006/relationships/notesSlide" Target="/ppt/notesSlides/notesSlide8.xml" Id="Rf15017c6f5f74da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e8c1c318d1945b8" /><Relationship Type="http://schemas.openxmlformats.org/officeDocument/2006/relationships/notesSlide" Target="/ppt/notesSlides/notesSlide9.xml" Id="R7dd9bdb1001b4f2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48f0158df9c49de" /><Relationship Type="http://schemas.openxmlformats.org/officeDocument/2006/relationships/notesSlide" Target="/ppt/notesSlides/notesSlide10.xml" Id="Rf983e59a2d2942a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61b77744fc14a6e" /><Relationship Type="http://schemas.openxmlformats.org/officeDocument/2006/relationships/notesSlide" Target="/ppt/notesSlides/notesSlide11.xml" Id="Rf9fd6313f6ba4c4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3769ee892ea4298" /><Relationship Type="http://schemas.openxmlformats.org/officeDocument/2006/relationships/image" Target="/ppt/media/image4.png" Id="R18a9d87d925b4c24" /><Relationship Type="http://schemas.openxmlformats.org/officeDocument/2006/relationships/notesSlide" Target="/ppt/notesSlides/notesSlide12.xml" Id="R672014d5d1b84c5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95fc95c0133432d" /><Relationship Type="http://schemas.openxmlformats.org/officeDocument/2006/relationships/image" Target="/ppt/media/image5.png" Id="R45003555b0fc4398" /><Relationship Type="http://schemas.openxmlformats.org/officeDocument/2006/relationships/notesSlide" Target="/ppt/notesSlides/notesSlide13.xml" Id="Ra4effab8b45e43d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aspera">
            <a:extLst xmlns:a="http://schemas.openxmlformats.org/drawingml/2006/main">
              <a:ext uri="{FF2B5EF4-FFF2-40B4-BE49-F238E27FC236}">
                <a16:creationId xmlns:a16="http://schemas.microsoft.com/office/drawing/2014/main" id="{4D21B18D-4692-482F-83E6-234A7085216E}"/>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01">
            <a:extLst xmlns:a="http://schemas.openxmlformats.org/drawingml/2006/main">
              <a:ext uri="{FF2B5EF4-FFF2-40B4-BE49-F238E27FC236}">
                <a16:creationId xmlns:a16="http://schemas.microsoft.com/office/drawing/2014/main" id="{F74F2F8C-06F7-43F8-9B43-33838FB18D22}"/>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01</a:t>
            </a:r>
          </a:p>
        </p:txBody>
      </p:sp>
      <p:sp>
        <p:nvSpPr>
          <p:cNvPr id="3" name="Nutrition, in the&#10;flow of life">
            <a:extLst xmlns:a="http://schemas.openxmlformats.org/drawingml/2006/main">
              <a:ext uri="{FF2B5EF4-FFF2-40B4-BE49-F238E27FC236}">
                <a16:creationId xmlns:a16="http://schemas.microsoft.com/office/drawing/2014/main" id="{83BCCF78-EC87-451E-BBD4-6DFA8A10AE6A}"/>
              </a:ext>
            </a:extLst>
          </p:cNvPr>
          <p:cNvSpPr>
            <a:spLocks xmlns:a="http://schemas.openxmlformats.org/drawingml/2006/main" noGrp="1"/>
          </p:cNvSpPr>
          <p:nvPr/>
        </p:nvSpPr>
        <p:spPr>
          <a:xfrm xmlns:a="http://schemas.openxmlformats.org/drawingml/2006/main">
            <a:off x="609600" y="1762125"/>
            <a:ext cx="6143625"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5025">
                <a:solidFill>
                  <a:srgbClr val="15181D"/>
                </a:solidFill>
                <a:latin typeface="Arial"/>
                <a:ea typeface="Arial"/>
                <a:cs typeface="Arial"/>
              </a:defRPr>
            </a:pPr>
            <a:r>
              <a:rPr sz="5025">
                <a:solidFill>
                  <a:srgbClr val="15181D"/>
                </a:solidFill>
                <a:latin typeface="Arial"/>
                <a:ea typeface="Arial"/>
                <a:cs typeface="Arial"/>
              </a:rPr>
              <a:t>Nutrition, in the</a:t>
            </a:r>
          </a:p>
          <a:p xmlns:a="http://schemas.openxmlformats.org/drawingml/2006/main">
            <a:pPr>
              <a:buNone/>
              <a:defRPr sz="5025">
                <a:solidFill>
                  <a:srgbClr val="15181D"/>
                </a:solidFill>
                <a:latin typeface="Arial"/>
                <a:ea typeface="Arial"/>
                <a:cs typeface="Arial"/>
              </a:defRPr>
            </a:pPr>
            <a:r>
              <a:rPr sz="5025">
                <a:solidFill>
                  <a:srgbClr val="15181D"/>
                </a:solidFill>
                <a:latin typeface="Arial"/>
                <a:ea typeface="Arial"/>
                <a:cs typeface="Arial"/>
              </a:rPr>
              <a:t>flow of life</a:t>
            </a:r>
          </a:p>
        </p:txBody>
      </p:sp>
      <p:sp>
        <p:nvSpPr>
          <p:cNvPr id="4" name="A voice nutrition pendant&#10;with meal review">
            <a:extLst xmlns:a="http://schemas.openxmlformats.org/drawingml/2006/main">
              <a:ext uri="{FF2B5EF4-FFF2-40B4-BE49-F238E27FC236}">
                <a16:creationId xmlns:a16="http://schemas.microsoft.com/office/drawing/2014/main" id="{19D47DB7-8070-475A-892D-80CBEE423F71}"/>
              </a:ext>
            </a:extLst>
          </p:cNvPr>
          <p:cNvSpPr>
            <a:spLocks xmlns:a="http://schemas.openxmlformats.org/drawingml/2006/main" noGrp="1"/>
          </p:cNvSpPr>
          <p:nvPr/>
        </p:nvSpPr>
        <p:spPr>
          <a:xfrm xmlns:a="http://schemas.openxmlformats.org/drawingml/2006/main">
            <a:off x="647700" y="377190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737982"/>
                </a:solidFill>
                <a:latin typeface="Arial"/>
                <a:ea typeface="Arial"/>
                <a:cs typeface="Arial"/>
              </a:defRPr>
            </a:pPr>
            <a:r>
              <a:rPr sz="2175">
                <a:solidFill>
                  <a:srgbClr val="737982"/>
                </a:solidFill>
                <a:latin typeface="Arial"/>
                <a:ea typeface="Arial"/>
                <a:cs typeface="Arial"/>
              </a:rPr>
              <a:t>A voice nutrition pendant</a:t>
            </a:r>
          </a:p>
          <a:p xmlns:a="http://schemas.openxmlformats.org/drawingml/2006/main">
            <a:pPr>
              <a:buNone/>
              <a:defRPr sz="2175">
                <a:solidFill>
                  <a:srgbClr val="737982"/>
                </a:solidFill>
                <a:latin typeface="Arial"/>
                <a:ea typeface="Arial"/>
                <a:cs typeface="Arial"/>
              </a:defRPr>
            </a:pPr>
            <a:r>
              <a:rPr sz="2175">
                <a:solidFill>
                  <a:srgbClr val="737982"/>
                </a:solidFill>
                <a:latin typeface="Arial"/>
                <a:ea typeface="Arial"/>
                <a:cs typeface="Arial"/>
              </a:rPr>
              <a:t>with meal review in MetricSync</a:t>
            </a:r>
          </a:p>
        </p:txBody>
      </p:sp>
      <p:sp>
        <p:nvSpPr>
          <p:cNvPr id="5" name="Product in development">
            <a:extLst xmlns:a="http://schemas.openxmlformats.org/drawingml/2006/main">
              <a:ext uri="{FF2B5EF4-FFF2-40B4-BE49-F238E27FC236}">
                <a16:creationId xmlns:a16="http://schemas.microsoft.com/office/drawing/2014/main" id="{D93D7B25-7A94-4E5F-886C-CE280A8AAE82}"/>
              </a:ext>
            </a:extLst>
          </p:cNvPr>
          <p:cNvSpPr>
            <a:spLocks xmlns:a="http://schemas.openxmlformats.org/drawingml/2006/main" noGrp="1"/>
          </p:cNvSpPr>
          <p:nvPr/>
        </p:nvSpPr>
        <p:spPr>
          <a:xfrm xmlns:a="http://schemas.openxmlformats.org/drawingml/2006/main">
            <a:off x="647700" y="592455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425">
                <a:solidFill>
                  <a:srgbClr val="737982"/>
                </a:solidFill>
                <a:latin typeface="Arial"/>
                <a:ea typeface="Arial"/>
                <a:cs typeface="Arial"/>
              </a:defRPr>
            </a:pPr>
            <a:r>
              <a:rPr sz="1425">
                <a:solidFill>
                  <a:srgbClr val="737982"/>
                </a:solidFill>
                <a:latin typeface="Arial"/>
                <a:ea typeface="Arial"/>
                <a:cs typeface="Arial"/>
              </a:rPr>
              <a:t>Aura Technologies LLC · In development</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ff2e621f9c3443cb"/>
          <a:stretch xmlns:a="http://schemas.openxmlformats.org/drawingml/2006/main"/>
        </p:blipFill>
        <p:spPr>
          <a:xfrm xmlns:a="http://schemas.openxmlformats.org/drawingml/2006/main">
            <a:off x="6941344" y="571500"/>
            <a:ext cx="4357688" cy="5810250"/>
          </a:xfrm>
          <a:prstGeom xmlns:a="http://schemas.openxmlformats.org/drawingml/2006/main" prst="rect">
            <a:avLst/>
          </a:prstGeom>
        </p:spPr>
      </p:pic>
    </p:spTree>
    <p:extLst>
      <p:ext uri="{BB962C8B-B14F-4D97-AF65-F5344CB8AC3E}">
        <p14:creationId xmlns:p14="http://schemas.microsoft.com/office/powerpoint/2010/main" val="659359842"/>
      </p:ext>
    </p:extLst>
  </p:cSld>
</p:sld>
</file>

<file path=ppt/slides/slide2.xml><?xml version="1.0" encoding="utf-8"?>
<p:sld xmlns:p="http://schemas.openxmlformats.org/presentationml/2006/main">
  <p:cSld>
    <p:bg>
      <p:bgPr>
        <a:solidFill xmlns:a="http://schemas.openxmlformats.org/drawingml/2006/main">
          <a:srgbClr val="12151C"/>
        </a:solidFill>
      </p:bgPr>
    </p:bg>
    <p:spTree>
      <p:nvGrpSpPr>
        <p:cNvPr id="1" name=""/>
        <p:cNvGrpSpPr/>
        <p:nvPr/>
      </p:nvGrpSpPr>
      <p:grpSpPr>
        <a:xfrm xmlns:a="http://schemas.openxmlformats.org/drawingml/2006/main"/>
      </p:grpSpPr>
      <p:sp>
        <p:nvSpPr>
          <p:cNvPr id="10" name="aspera">
            <a:extLst xmlns:a="http://schemas.openxmlformats.org/drawingml/2006/main">
              <a:ext uri="{FF2B5EF4-FFF2-40B4-BE49-F238E27FC236}">
                <a16:creationId xmlns:a16="http://schemas.microsoft.com/office/drawing/2014/main" id="{5AE31C8B-504F-4419-A2B6-B2A832F4EBD9}"/>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FFFFFF"/>
                </a:solidFill>
                <a:latin typeface="Arial"/>
                <a:ea typeface="Arial"/>
                <a:cs typeface="Arial"/>
              </a:defRPr>
            </a:pPr>
            <a:r>
              <a:rPr sz="2100">
                <a:solidFill>
                  <a:srgbClr val="FFFFFF"/>
                </a:solidFill>
                <a:latin typeface="Arial"/>
                <a:ea typeface="Arial"/>
                <a:cs typeface="Arial"/>
              </a:rPr>
              <a:t>aspera</a:t>
            </a:r>
          </a:p>
        </p:txBody>
      </p:sp>
      <p:sp>
        <p:nvSpPr>
          <p:cNvPr id="2" name="02">
            <a:extLst xmlns:a="http://schemas.openxmlformats.org/drawingml/2006/main">
              <a:ext uri="{FF2B5EF4-FFF2-40B4-BE49-F238E27FC236}">
                <a16:creationId xmlns:a16="http://schemas.microsoft.com/office/drawing/2014/main" id="{39881F2A-B015-41AA-B8A4-9749FC3E6E18}"/>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BCC1CB"/>
                </a:solidFill>
                <a:latin typeface="Arial"/>
                <a:ea typeface="Arial"/>
                <a:cs typeface="Arial"/>
              </a:defRPr>
            </a:pPr>
            <a:r>
              <a:rPr sz="1275">
                <a:solidFill>
                  <a:srgbClr val="BCC1CB"/>
                </a:solidFill>
                <a:latin typeface="Arial"/>
                <a:ea typeface="Arial"/>
                <a:cs typeface="Arial"/>
              </a:rPr>
              <a:t>02</a:t>
            </a:r>
          </a:p>
        </p:txBody>
      </p:sp>
      <p:sp>
        <p:nvSpPr>
          <p:cNvPr id="3" name="Food logging is difficult to sustain">
            <a:extLst xmlns:a="http://schemas.openxmlformats.org/drawingml/2006/main">
              <a:ext uri="{FF2B5EF4-FFF2-40B4-BE49-F238E27FC236}">
                <a16:creationId xmlns:a16="http://schemas.microsoft.com/office/drawing/2014/main" id="{F96A1FED-0F4C-4CBD-A757-04883DD1BCF5}"/>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FFFFFF"/>
                </a:solidFill>
                <a:latin typeface="Arial"/>
                <a:ea typeface="Arial"/>
                <a:cs typeface="Arial"/>
              </a:defRPr>
            </a:pPr>
            <a:r>
              <a:rPr sz="4200">
                <a:solidFill>
                  <a:srgbClr val="FFFFFF"/>
                </a:solidFill>
                <a:latin typeface="Arial"/>
                <a:ea typeface="Arial"/>
                <a:cs typeface="Arial"/>
              </a:rPr>
              <a:t>Food logging is difficult to sustain</a:t>
            </a:r>
          </a:p>
        </p:txBody>
      </p:sp>
      <p:sp>
        <p:nvSpPr>
          <p:cNvPr id="4" name="49.3%">
            <a:extLst xmlns:a="http://schemas.openxmlformats.org/drawingml/2006/main">
              <a:ext uri="{FF2B5EF4-FFF2-40B4-BE49-F238E27FC236}">
                <a16:creationId xmlns:a16="http://schemas.microsoft.com/office/drawing/2014/main" id="{35739F8E-04EF-4A38-A4C0-068E9FE8CD4D}"/>
              </a:ext>
            </a:extLst>
          </p:cNvPr>
          <p:cNvSpPr>
            <a:spLocks xmlns:a="http://schemas.openxmlformats.org/drawingml/2006/main" noGrp="1"/>
          </p:cNvSpPr>
          <p:nvPr/>
        </p:nvSpPr>
        <p:spPr>
          <a:xfrm xmlns:a="http://schemas.openxmlformats.org/drawingml/2006/main">
            <a:off x="609600" y="2638425"/>
            <a:ext cx="5334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9900">
                <a:solidFill>
                  <a:srgbClr val="FFFFFF"/>
                </a:solidFill>
                <a:latin typeface="Arial"/>
                <a:ea typeface="Arial"/>
                <a:cs typeface="Arial"/>
              </a:defRPr>
            </a:pPr>
            <a:r>
              <a:rPr sz="9900">
                <a:solidFill>
                  <a:srgbClr val="FFFFFF"/>
                </a:solidFill>
                <a:latin typeface="Arial"/>
                <a:ea typeface="Arial"/>
                <a:cs typeface="Arial"/>
              </a:rPr>
              <a:t>49.3%</a:t>
            </a:r>
          </a:p>
        </p:txBody>
      </p:sp>
      <p:sp>
        <p:nvSpPr>
          <p:cNvPr id="5" name="Average food logging adherence">
            <a:extLst xmlns:a="http://schemas.openxmlformats.org/drawingml/2006/main">
              <a:ext uri="{FF2B5EF4-FFF2-40B4-BE49-F238E27FC236}">
                <a16:creationId xmlns:a16="http://schemas.microsoft.com/office/drawing/2014/main" id="{6E63940C-A742-45F3-9D77-3564F0C90454}"/>
              </a:ext>
            </a:extLst>
          </p:cNvPr>
          <p:cNvSpPr>
            <a:spLocks xmlns:a="http://schemas.openxmlformats.org/drawingml/2006/main" noGrp="1"/>
          </p:cNvSpPr>
          <p:nvPr/>
        </p:nvSpPr>
        <p:spPr>
          <a:xfrm xmlns:a="http://schemas.openxmlformats.org/drawingml/2006/main">
            <a:off x="676275" y="4391025"/>
            <a:ext cx="5429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FFFFFF"/>
                </a:solidFill>
                <a:latin typeface="Arial"/>
                <a:ea typeface="Arial"/>
                <a:cs typeface="Arial"/>
              </a:defRPr>
            </a:pPr>
            <a:r>
              <a:rPr sz="2175">
                <a:solidFill>
                  <a:srgbClr val="FFFFFF"/>
                </a:solidFill>
                <a:latin typeface="Arial"/>
                <a:ea typeface="Arial"/>
                <a:cs typeface="Arial"/>
              </a:rPr>
              <a:t>Average food logging adherence</a:t>
            </a:r>
          </a:p>
        </p:txBody>
      </p:sp>
      <p:sp>
        <p:nvSpPr>
          <p:cNvPr id="6" name="Share of days logged during weight loss ma">
            <a:extLst xmlns:a="http://schemas.openxmlformats.org/drawingml/2006/main">
              <a:ext uri="{FF2B5EF4-FFF2-40B4-BE49-F238E27FC236}">
                <a16:creationId xmlns:a16="http://schemas.microsoft.com/office/drawing/2014/main" id="{17B65D77-4CFE-4BD4-93B3-69F27053089E}"/>
              </a:ext>
            </a:extLst>
          </p:cNvPr>
          <p:cNvSpPr>
            <a:spLocks xmlns:a="http://schemas.openxmlformats.org/drawingml/2006/main" noGrp="1"/>
          </p:cNvSpPr>
          <p:nvPr/>
        </p:nvSpPr>
        <p:spPr>
          <a:xfrm xmlns:a="http://schemas.openxmlformats.org/drawingml/2006/main">
            <a:off x="676275" y="4895850"/>
            <a:ext cx="5238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725">
                <a:solidFill>
                  <a:srgbClr val="BCC1CB"/>
                </a:solidFill>
                <a:latin typeface="Arial"/>
                <a:ea typeface="Arial"/>
                <a:cs typeface="Arial"/>
              </a:defRPr>
            </a:pPr>
            <a:r>
              <a:rPr sz="1725">
                <a:solidFill>
                  <a:srgbClr val="BCC1CB"/>
                </a:solidFill>
                <a:latin typeface="Arial"/>
                <a:ea typeface="Arial"/>
                <a:cs typeface="Arial"/>
              </a:rPr>
              <a:t>Days with at least five foods logged,</a:t>
            </a:r>
          </a:p>
          <a:p xmlns:a="http://schemas.openxmlformats.org/drawingml/2006/main">
            <a:pPr>
              <a:buNone/>
              <a:defRPr sz="1725">
                <a:solidFill>
                  <a:srgbClr val="BCC1CB"/>
                </a:solidFill>
                <a:latin typeface="Arial"/>
                <a:ea typeface="Arial"/>
                <a:cs typeface="Arial"/>
              </a:defRPr>
            </a:pPr>
            <a:r>
              <a:rPr sz="1725">
                <a:solidFill>
                  <a:srgbClr val="BCC1CB"/>
                </a:solidFill>
                <a:latin typeface="Arial"/>
                <a:ea typeface="Arial"/>
                <a:cs typeface="Arial"/>
              </a:rPr>
              <a:t>months 4–11 of weight loss maintenance</a:t>
            </a:r>
          </a:p>
        </p:txBody>
      </p:sp>
      <p:sp>
        <p:nvSpPr>
          <p:cNvPr id="7" name="The product question">
            <a:extLst xmlns:a="http://schemas.openxmlformats.org/drawingml/2006/main">
              <a:ext uri="{FF2B5EF4-FFF2-40B4-BE49-F238E27FC236}">
                <a16:creationId xmlns:a16="http://schemas.microsoft.com/office/drawing/2014/main" id="{29E81675-5F12-45EC-855A-CBFCBDE5F7FC}"/>
              </a:ext>
            </a:extLst>
          </p:cNvPr>
          <p:cNvSpPr>
            <a:spLocks xmlns:a="http://schemas.openxmlformats.org/drawingml/2006/main" noGrp="1"/>
          </p:cNvSpPr>
          <p:nvPr/>
        </p:nvSpPr>
        <p:spPr>
          <a:xfrm xmlns:a="http://schemas.openxmlformats.org/drawingml/2006/main">
            <a:off x="6962775" y="267652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a:solidFill>
                  <a:srgbClr val="BCC1CB"/>
                </a:solidFill>
                <a:latin typeface="Arial"/>
                <a:ea typeface="Arial"/>
                <a:cs typeface="Arial"/>
              </a:defRPr>
            </a:pPr>
            <a:r>
              <a:rPr sz="1650">
                <a:solidFill>
                  <a:srgbClr val="BCC1CB"/>
                </a:solidFill>
                <a:latin typeface="Arial"/>
                <a:ea typeface="Arial"/>
                <a:cs typeface="Arial"/>
              </a:rPr>
              <a:t>The product question</a:t>
            </a:r>
          </a:p>
        </p:txBody>
      </p:sp>
      <p:sp>
        <p:nvSpPr>
          <p:cNvPr id="8" name="Can easier capture&#10;help people keep&#10;a usab">
            <a:extLst xmlns:a="http://schemas.openxmlformats.org/drawingml/2006/main">
              <a:ext uri="{FF2B5EF4-FFF2-40B4-BE49-F238E27FC236}">
                <a16:creationId xmlns:a16="http://schemas.microsoft.com/office/drawing/2014/main" id="{98DFE448-4BB3-456E-B28A-7EF1F19AB570}"/>
              </a:ext>
            </a:extLst>
          </p:cNvPr>
          <p:cNvSpPr>
            <a:spLocks xmlns:a="http://schemas.openxmlformats.org/drawingml/2006/main" noGrp="1"/>
          </p:cNvSpPr>
          <p:nvPr/>
        </p:nvSpPr>
        <p:spPr>
          <a:xfrm xmlns:a="http://schemas.openxmlformats.org/drawingml/2006/main">
            <a:off x="6962775" y="3209925"/>
            <a:ext cx="4667250" cy="1752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3075">
                <a:solidFill>
                  <a:srgbClr val="FFFFFF"/>
                </a:solidFill>
                <a:latin typeface="Arial"/>
                <a:ea typeface="Arial"/>
                <a:cs typeface="Arial"/>
              </a:defRPr>
            </a:pPr>
            <a:r>
              <a:rPr sz="3075">
                <a:solidFill>
                  <a:srgbClr val="FFFFFF"/>
                </a:solidFill>
                <a:latin typeface="Arial"/>
                <a:ea typeface="Arial"/>
                <a:cs typeface="Arial"/>
              </a:rPr>
              <a:t>Can easier capture</a:t>
            </a:r>
          </a:p>
          <a:p xmlns:a="http://schemas.openxmlformats.org/drawingml/2006/main">
            <a:pPr>
              <a:buNone/>
              <a:defRPr sz="3075">
                <a:solidFill>
                  <a:srgbClr val="FFFFFF"/>
                </a:solidFill>
                <a:latin typeface="Arial"/>
                <a:ea typeface="Arial"/>
                <a:cs typeface="Arial"/>
              </a:defRPr>
            </a:pPr>
            <a:r>
              <a:rPr sz="3075">
                <a:solidFill>
                  <a:srgbClr val="FFFFFF"/>
                </a:solidFill>
                <a:latin typeface="Arial"/>
                <a:ea typeface="Arial"/>
                <a:cs typeface="Arial"/>
              </a:rPr>
              <a:t>help people keep</a:t>
            </a:r>
          </a:p>
          <a:p xmlns:a="http://schemas.openxmlformats.org/drawingml/2006/main">
            <a:pPr>
              <a:buNone/>
              <a:defRPr sz="3075">
                <a:solidFill>
                  <a:srgbClr val="FFFFFF"/>
                </a:solidFill>
                <a:latin typeface="Arial"/>
                <a:ea typeface="Arial"/>
                <a:cs typeface="Arial"/>
              </a:defRPr>
            </a:pPr>
            <a:r>
              <a:rPr sz="3075">
                <a:solidFill>
                  <a:srgbClr val="FFFFFF"/>
                </a:solidFill>
                <a:latin typeface="Arial"/>
                <a:ea typeface="Arial"/>
                <a:cs typeface="Arial"/>
              </a:rPr>
              <a:t>a usable meal log?</a:t>
            </a:r>
          </a:p>
        </p:txBody>
      </p:sp>
      <p:sp>
        <p:nvSpPr>
          <p:cNvPr id="9" name="Study of 72 adults. This finding supports ">
            <a:extLst xmlns:a="http://schemas.openxmlformats.org/drawingml/2006/main">
              <a:ext uri="{FF2B5EF4-FFF2-40B4-BE49-F238E27FC236}">
                <a16:creationId xmlns:a16="http://schemas.microsoft.com/office/drawing/2014/main" id="{46A3992F-335A-4BA8-9602-AA1F989DA49D}"/>
              </a:ext>
            </a:extLst>
          </p:cNvPr>
          <p:cNvSpPr>
            <a:spLocks xmlns:a="http://schemas.openxmlformats.org/drawingml/2006/main" noGrp="1"/>
          </p:cNvSpPr>
          <p:nvPr/>
        </p:nvSpPr>
        <p:spPr>
          <a:xfrm xmlns:a="http://schemas.openxmlformats.org/drawingml/2006/main">
            <a:off x="676275" y="5924550"/>
            <a:ext cx="10191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350">
                <a:solidFill>
                  <a:srgbClr val="BCC1CB"/>
                </a:solidFill>
                <a:latin typeface="Arial"/>
                <a:ea typeface="Arial"/>
                <a:cs typeface="Arial"/>
              </a:defRPr>
            </a:pPr>
            <a:r>
              <a:rPr sz="1350">
                <a:solidFill>
                  <a:srgbClr val="BCC1CB"/>
                </a:solidFill>
                <a:latin typeface="Arial"/>
                <a:ea typeface="Arial"/>
                <a:cs typeface="Arial"/>
              </a:rPr>
              <a:t>Study of 72 adults. This finding supports the problem, not Aspera’s effectiveness.</a:t>
            </a:r>
          </a:p>
        </p:txBody>
      </p:sp>
    </p:spTree>
    <p:extLst>
      <p:ext uri="{BB962C8B-B14F-4D97-AF65-F5344CB8AC3E}">
        <p14:creationId xmlns:p14="http://schemas.microsoft.com/office/powerpoint/2010/main" val="172915468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aspera">
            <a:extLst xmlns:a="http://schemas.openxmlformats.org/drawingml/2006/main">
              <a:ext uri="{FF2B5EF4-FFF2-40B4-BE49-F238E27FC236}">
                <a16:creationId xmlns:a16="http://schemas.microsoft.com/office/drawing/2014/main" id="{7664F3DB-571B-47CF-86D6-59135E92D245}"/>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03">
            <a:extLst xmlns:a="http://schemas.openxmlformats.org/drawingml/2006/main">
              <a:ext uri="{FF2B5EF4-FFF2-40B4-BE49-F238E27FC236}">
                <a16:creationId xmlns:a16="http://schemas.microsoft.com/office/drawing/2014/main" id="{745B1E7F-348C-431E-A831-531E5F5E24DF}"/>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03</a:t>
            </a:r>
          </a:p>
        </p:txBody>
      </p:sp>
      <p:sp>
        <p:nvSpPr>
          <p:cNvPr id="3" name="A meal, in your own words">
            <a:extLst xmlns:a="http://schemas.openxmlformats.org/drawingml/2006/main">
              <a:ext uri="{FF2B5EF4-FFF2-40B4-BE49-F238E27FC236}">
                <a16:creationId xmlns:a16="http://schemas.microsoft.com/office/drawing/2014/main" id="{484DA547-B993-4E0F-9706-2EA9F9F2B50C}"/>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15181D"/>
                </a:solidFill>
                <a:latin typeface="Arial"/>
                <a:ea typeface="Arial"/>
                <a:cs typeface="Arial"/>
              </a:defRPr>
            </a:pPr>
            <a:r>
              <a:rPr sz="4200">
                <a:solidFill>
                  <a:srgbClr val="15181D"/>
                </a:solidFill>
                <a:latin typeface="Arial"/>
                <a:ea typeface="Arial"/>
                <a:cs typeface="Arial"/>
              </a:rPr>
              <a:t>The intended meal logging flow</a:t>
            </a:r>
          </a:p>
        </p:txBody>
      </p:sp>
      <p:sp>
        <p:nvSpPr>
          <p:cNvPr id="4" name="“Two chapatis, a bowl of dal,&#10;and a glass ">
            <a:extLst xmlns:a="http://schemas.openxmlformats.org/drawingml/2006/main">
              <a:ext uri="{FF2B5EF4-FFF2-40B4-BE49-F238E27FC236}">
                <a16:creationId xmlns:a16="http://schemas.microsoft.com/office/drawing/2014/main" id="{33691228-DDBB-497F-BF2D-7A6C898B7588}"/>
              </a:ext>
            </a:extLst>
          </p:cNvPr>
          <p:cNvSpPr>
            <a:spLocks xmlns:a="http://schemas.openxmlformats.org/drawingml/2006/main" noGrp="1"/>
          </p:cNvSpPr>
          <p:nvPr/>
        </p:nvSpPr>
        <p:spPr>
          <a:xfrm xmlns:a="http://schemas.openxmlformats.org/drawingml/2006/main">
            <a:off x="609600" y="2647950"/>
            <a:ext cx="74295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3300">
                <a:solidFill>
                  <a:srgbClr val="1019EC"/>
                </a:solidFill>
                <a:latin typeface="Arial"/>
                <a:ea typeface="Arial"/>
                <a:cs typeface="Arial"/>
              </a:defRPr>
            </a:pPr>
            <a:r>
              <a:rPr sz="3300">
                <a:solidFill>
                  <a:srgbClr val="1019EC"/>
                </a:solidFill>
                <a:latin typeface="Arial"/>
                <a:ea typeface="Arial"/>
                <a:cs typeface="Arial"/>
              </a:rPr>
              <a:t>“Two chapatis, a bowl of dal,</a:t>
            </a:r>
          </a:p>
          <a:p xmlns:a="http://schemas.openxmlformats.org/drawingml/2006/main">
            <a:pPr>
              <a:buNone/>
              <a:defRPr sz="3300">
                <a:solidFill>
                  <a:srgbClr val="1019EC"/>
                </a:solidFill>
                <a:latin typeface="Arial"/>
                <a:ea typeface="Arial"/>
                <a:cs typeface="Arial"/>
              </a:defRPr>
            </a:pPr>
            <a:r>
              <a:rPr sz="3300">
                <a:solidFill>
                  <a:srgbClr val="1019EC"/>
                </a:solidFill>
                <a:latin typeface="Arial"/>
                <a:ea typeface="Arial"/>
                <a:cs typeface="Arial"/>
              </a:rPr>
              <a:t>and a glass of milk.”</a:t>
            </a:r>
          </a:p>
        </p:txBody>
      </p:sp>
      <p:sp>
        <p:nvSpPr>
          <p:cNvPr id="5" name="01">
            <a:extLst xmlns:a="http://schemas.openxmlformats.org/drawingml/2006/main">
              <a:ext uri="{FF2B5EF4-FFF2-40B4-BE49-F238E27FC236}">
                <a16:creationId xmlns:a16="http://schemas.microsoft.com/office/drawing/2014/main" id="{DB799243-A4F4-415E-BE5D-AAB0CCDE65DD}"/>
              </a:ext>
            </a:extLst>
          </p:cNvPr>
          <p:cNvSpPr>
            <a:spLocks xmlns:a="http://schemas.openxmlformats.org/drawingml/2006/main" noGrp="1"/>
          </p:cNvSpPr>
          <p:nvPr/>
        </p:nvSpPr>
        <p:spPr>
          <a:xfrm xmlns:a="http://schemas.openxmlformats.org/drawingml/2006/main">
            <a:off x="609600" y="4467225"/>
            <a:ext cx="1714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a:solidFill>
                  <a:srgbClr val="737982"/>
                </a:solidFill>
                <a:latin typeface="Arial"/>
                <a:ea typeface="Arial"/>
                <a:cs typeface="Arial"/>
              </a:defRPr>
            </a:pPr>
            <a:r>
              <a:rPr sz="1650">
                <a:solidFill>
                  <a:srgbClr val="737982"/>
                </a:solidFill>
                <a:latin typeface="Arial"/>
                <a:ea typeface="Arial"/>
                <a:cs typeface="Arial"/>
              </a:rPr>
              <a:t>01</a:t>
            </a:r>
          </a:p>
        </p:txBody>
      </p:sp>
      <p:sp>
        <p:nvSpPr>
          <p:cNvPr id="6" name="Hold">
            <a:extLst xmlns:a="http://schemas.openxmlformats.org/drawingml/2006/main">
              <a:ext uri="{FF2B5EF4-FFF2-40B4-BE49-F238E27FC236}">
                <a16:creationId xmlns:a16="http://schemas.microsoft.com/office/drawing/2014/main" id="{05BFD4B5-4F67-4619-842B-FCBC884459D5}"/>
              </a:ext>
            </a:extLst>
          </p:cNvPr>
          <p:cNvSpPr>
            <a:spLocks xmlns:a="http://schemas.openxmlformats.org/drawingml/2006/main" noGrp="1"/>
          </p:cNvSpPr>
          <p:nvPr/>
        </p:nvSpPr>
        <p:spPr>
          <a:xfrm xmlns:a="http://schemas.openxmlformats.org/drawingml/2006/main">
            <a:off x="609600" y="4924425"/>
            <a:ext cx="219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325">
                <a:solidFill>
                  <a:srgbClr val="15181D"/>
                </a:solidFill>
                <a:latin typeface="Arial"/>
                <a:ea typeface="Arial"/>
                <a:cs typeface="Arial"/>
              </a:defRPr>
            </a:pPr>
            <a:r>
              <a:rPr sz="2325">
                <a:solidFill>
                  <a:srgbClr val="15181D"/>
                </a:solidFill>
                <a:latin typeface="Arial"/>
                <a:ea typeface="Arial"/>
                <a:cs typeface="Arial"/>
              </a:rPr>
              <a:t>Hold</a:t>
            </a:r>
          </a:p>
        </p:txBody>
      </p:sp>
      <p:sp>
        <p:nvSpPr>
          <p:cNvPr id="7" name="Start a recording.">
            <a:extLst xmlns:a="http://schemas.openxmlformats.org/drawingml/2006/main">
              <a:ext uri="{FF2B5EF4-FFF2-40B4-BE49-F238E27FC236}">
                <a16:creationId xmlns:a16="http://schemas.microsoft.com/office/drawing/2014/main" id="{42D6C4E7-E939-483A-8A05-780EB5F9BCD6}"/>
              </a:ext>
            </a:extLst>
          </p:cNvPr>
          <p:cNvSpPr>
            <a:spLocks xmlns:a="http://schemas.openxmlformats.org/drawingml/2006/main" noGrp="1"/>
          </p:cNvSpPr>
          <p:nvPr/>
        </p:nvSpPr>
        <p:spPr>
          <a:xfrm xmlns:a="http://schemas.openxmlformats.org/drawingml/2006/main">
            <a:off x="609600" y="5429250"/>
            <a:ext cx="23907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725">
                <a:solidFill>
                  <a:srgbClr val="737982"/>
                </a:solidFill>
                <a:latin typeface="Arial"/>
                <a:ea typeface="Arial"/>
                <a:cs typeface="Arial"/>
              </a:defRPr>
            </a:pPr>
            <a:r>
              <a:rPr sz="1725">
                <a:solidFill>
                  <a:srgbClr val="737982"/>
                </a:solidFill>
                <a:latin typeface="Arial"/>
                <a:ea typeface="Arial"/>
                <a:cs typeface="Arial"/>
              </a:rPr>
              <a:t>Start a recording.</a:t>
            </a:r>
          </a:p>
        </p:txBody>
      </p:sp>
      <p:sp>
        <p:nvSpPr>
          <p:cNvPr id="8" name="02">
            <a:extLst xmlns:a="http://schemas.openxmlformats.org/drawingml/2006/main">
              <a:ext uri="{FF2B5EF4-FFF2-40B4-BE49-F238E27FC236}">
                <a16:creationId xmlns:a16="http://schemas.microsoft.com/office/drawing/2014/main" id="{47EA0AEF-E827-4503-B6FB-0505AC52125B}"/>
              </a:ext>
            </a:extLst>
          </p:cNvPr>
          <p:cNvSpPr>
            <a:spLocks xmlns:a="http://schemas.openxmlformats.org/drawingml/2006/main" noGrp="1"/>
          </p:cNvSpPr>
          <p:nvPr/>
        </p:nvSpPr>
        <p:spPr>
          <a:xfrm xmlns:a="http://schemas.openxmlformats.org/drawingml/2006/main">
            <a:off x="3409950" y="4467225"/>
            <a:ext cx="1714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a:solidFill>
                  <a:srgbClr val="737982"/>
                </a:solidFill>
                <a:latin typeface="Arial"/>
                <a:ea typeface="Arial"/>
                <a:cs typeface="Arial"/>
              </a:defRPr>
            </a:pPr>
            <a:r>
              <a:rPr sz="1650">
                <a:solidFill>
                  <a:srgbClr val="737982"/>
                </a:solidFill>
                <a:latin typeface="Arial"/>
                <a:ea typeface="Arial"/>
                <a:cs typeface="Arial"/>
              </a:rPr>
              <a:t>02</a:t>
            </a:r>
          </a:p>
        </p:txBody>
      </p:sp>
      <p:sp>
        <p:nvSpPr>
          <p:cNvPr id="9" name="Speak">
            <a:extLst xmlns:a="http://schemas.openxmlformats.org/drawingml/2006/main">
              <a:ext uri="{FF2B5EF4-FFF2-40B4-BE49-F238E27FC236}">
                <a16:creationId xmlns:a16="http://schemas.microsoft.com/office/drawing/2014/main" id="{113A34AF-B3B5-45D9-867B-F683F4F8BB78}"/>
              </a:ext>
            </a:extLst>
          </p:cNvPr>
          <p:cNvSpPr>
            <a:spLocks xmlns:a="http://schemas.openxmlformats.org/drawingml/2006/main" noGrp="1"/>
          </p:cNvSpPr>
          <p:nvPr/>
        </p:nvSpPr>
        <p:spPr>
          <a:xfrm xmlns:a="http://schemas.openxmlformats.org/drawingml/2006/main">
            <a:off x="3409950" y="4924425"/>
            <a:ext cx="219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325">
                <a:solidFill>
                  <a:srgbClr val="15181D"/>
                </a:solidFill>
                <a:latin typeface="Arial"/>
                <a:ea typeface="Arial"/>
                <a:cs typeface="Arial"/>
              </a:defRPr>
            </a:pPr>
            <a:r>
              <a:rPr sz="2325">
                <a:solidFill>
                  <a:srgbClr val="15181D"/>
                </a:solidFill>
                <a:latin typeface="Arial"/>
                <a:ea typeface="Arial"/>
                <a:cs typeface="Arial"/>
              </a:rPr>
              <a:t>Speak</a:t>
            </a:r>
          </a:p>
        </p:txBody>
      </p:sp>
      <p:sp>
        <p:nvSpPr>
          <p:cNvPr id="10" name="Describe food and portions.">
            <a:extLst xmlns:a="http://schemas.openxmlformats.org/drawingml/2006/main">
              <a:ext uri="{FF2B5EF4-FFF2-40B4-BE49-F238E27FC236}">
                <a16:creationId xmlns:a16="http://schemas.microsoft.com/office/drawing/2014/main" id="{4BC1D1BE-979E-46BB-93F7-9EEE209EB77A}"/>
              </a:ext>
            </a:extLst>
          </p:cNvPr>
          <p:cNvSpPr>
            <a:spLocks xmlns:a="http://schemas.openxmlformats.org/drawingml/2006/main" noGrp="1"/>
          </p:cNvSpPr>
          <p:nvPr/>
        </p:nvSpPr>
        <p:spPr>
          <a:xfrm xmlns:a="http://schemas.openxmlformats.org/drawingml/2006/main">
            <a:off x="3409950" y="5429250"/>
            <a:ext cx="23907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725">
                <a:solidFill>
                  <a:srgbClr val="737982"/>
                </a:solidFill>
                <a:latin typeface="Arial"/>
                <a:ea typeface="Arial"/>
                <a:cs typeface="Arial"/>
              </a:defRPr>
            </a:pPr>
            <a:r>
              <a:rPr sz="1725">
                <a:solidFill>
                  <a:srgbClr val="737982"/>
                </a:solidFill>
                <a:latin typeface="Arial"/>
                <a:ea typeface="Arial"/>
                <a:cs typeface="Arial"/>
              </a:rPr>
              <a:t>Describe food and portions.</a:t>
            </a:r>
          </a:p>
        </p:txBody>
      </p:sp>
      <p:sp>
        <p:nvSpPr>
          <p:cNvPr id="11" name="03">
            <a:extLst xmlns:a="http://schemas.openxmlformats.org/drawingml/2006/main">
              <a:ext uri="{FF2B5EF4-FFF2-40B4-BE49-F238E27FC236}">
                <a16:creationId xmlns:a16="http://schemas.microsoft.com/office/drawing/2014/main" id="{5DDC62FE-17F4-46EC-899B-7D4B373464E2}"/>
              </a:ext>
            </a:extLst>
          </p:cNvPr>
          <p:cNvSpPr>
            <a:spLocks xmlns:a="http://schemas.openxmlformats.org/drawingml/2006/main" noGrp="1"/>
          </p:cNvSpPr>
          <p:nvPr/>
        </p:nvSpPr>
        <p:spPr>
          <a:xfrm xmlns:a="http://schemas.openxmlformats.org/drawingml/2006/main">
            <a:off x="6210300" y="4467225"/>
            <a:ext cx="1714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a:solidFill>
                  <a:srgbClr val="737982"/>
                </a:solidFill>
                <a:latin typeface="Arial"/>
                <a:ea typeface="Arial"/>
                <a:cs typeface="Arial"/>
              </a:defRPr>
            </a:pPr>
            <a:r>
              <a:rPr sz="1650">
                <a:solidFill>
                  <a:srgbClr val="737982"/>
                </a:solidFill>
                <a:latin typeface="Arial"/>
                <a:ea typeface="Arial"/>
                <a:cs typeface="Arial"/>
              </a:rPr>
              <a:t>03</a:t>
            </a:r>
          </a:p>
        </p:txBody>
      </p:sp>
      <p:sp>
        <p:nvSpPr>
          <p:cNvPr id="12" name="Release">
            <a:extLst xmlns:a="http://schemas.openxmlformats.org/drawingml/2006/main">
              <a:ext uri="{FF2B5EF4-FFF2-40B4-BE49-F238E27FC236}">
                <a16:creationId xmlns:a16="http://schemas.microsoft.com/office/drawing/2014/main" id="{9DCF662C-B22E-4E47-BC56-7E08F039A062}"/>
              </a:ext>
            </a:extLst>
          </p:cNvPr>
          <p:cNvSpPr>
            <a:spLocks xmlns:a="http://schemas.openxmlformats.org/drawingml/2006/main" noGrp="1"/>
          </p:cNvSpPr>
          <p:nvPr/>
        </p:nvSpPr>
        <p:spPr>
          <a:xfrm xmlns:a="http://schemas.openxmlformats.org/drawingml/2006/main">
            <a:off x="6210300" y="4924425"/>
            <a:ext cx="219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325">
                <a:solidFill>
                  <a:srgbClr val="15181D"/>
                </a:solidFill>
                <a:latin typeface="Arial"/>
                <a:ea typeface="Arial"/>
                <a:cs typeface="Arial"/>
              </a:defRPr>
            </a:pPr>
            <a:r>
              <a:rPr sz="2325">
                <a:solidFill>
                  <a:srgbClr val="15181D"/>
                </a:solidFill>
                <a:latin typeface="Arial"/>
                <a:ea typeface="Arial"/>
                <a:cs typeface="Arial"/>
              </a:rPr>
              <a:t>Release</a:t>
            </a:r>
          </a:p>
        </p:txBody>
      </p:sp>
      <p:sp>
        <p:nvSpPr>
          <p:cNvPr id="13" name="Save the recording.">
            <a:extLst xmlns:a="http://schemas.openxmlformats.org/drawingml/2006/main">
              <a:ext uri="{FF2B5EF4-FFF2-40B4-BE49-F238E27FC236}">
                <a16:creationId xmlns:a16="http://schemas.microsoft.com/office/drawing/2014/main" id="{225FB2AD-0BFD-46E6-A171-FED1CDC4FE48}"/>
              </a:ext>
            </a:extLst>
          </p:cNvPr>
          <p:cNvSpPr>
            <a:spLocks xmlns:a="http://schemas.openxmlformats.org/drawingml/2006/main" noGrp="1"/>
          </p:cNvSpPr>
          <p:nvPr/>
        </p:nvSpPr>
        <p:spPr>
          <a:xfrm xmlns:a="http://schemas.openxmlformats.org/drawingml/2006/main">
            <a:off x="6210300" y="5429250"/>
            <a:ext cx="23907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725">
                <a:solidFill>
                  <a:srgbClr val="737982"/>
                </a:solidFill>
                <a:latin typeface="Arial"/>
                <a:ea typeface="Arial"/>
                <a:cs typeface="Arial"/>
              </a:defRPr>
            </a:pPr>
            <a:r>
              <a:rPr sz="1725">
                <a:solidFill>
                  <a:srgbClr val="737982"/>
                </a:solidFill>
                <a:latin typeface="Arial"/>
                <a:ea typeface="Arial"/>
                <a:cs typeface="Arial"/>
              </a:rPr>
              <a:t>Save the recording.</a:t>
            </a:r>
          </a:p>
        </p:txBody>
      </p:sp>
      <p:sp>
        <p:nvSpPr>
          <p:cNvPr id="14" name="04">
            <a:extLst xmlns:a="http://schemas.openxmlformats.org/drawingml/2006/main">
              <a:ext uri="{FF2B5EF4-FFF2-40B4-BE49-F238E27FC236}">
                <a16:creationId xmlns:a16="http://schemas.microsoft.com/office/drawing/2014/main" id="{6EBF3DE6-C953-455B-9A5B-EF7221440D97}"/>
              </a:ext>
            </a:extLst>
          </p:cNvPr>
          <p:cNvSpPr>
            <a:spLocks xmlns:a="http://schemas.openxmlformats.org/drawingml/2006/main" noGrp="1"/>
          </p:cNvSpPr>
          <p:nvPr/>
        </p:nvSpPr>
        <p:spPr>
          <a:xfrm xmlns:a="http://schemas.openxmlformats.org/drawingml/2006/main">
            <a:off x="9010650" y="4467225"/>
            <a:ext cx="1714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650">
                <a:solidFill>
                  <a:srgbClr val="737982"/>
                </a:solidFill>
                <a:latin typeface="Arial"/>
                <a:ea typeface="Arial"/>
                <a:cs typeface="Arial"/>
              </a:defRPr>
            </a:pPr>
            <a:r>
              <a:rPr sz="1650">
                <a:solidFill>
                  <a:srgbClr val="737982"/>
                </a:solidFill>
                <a:latin typeface="Arial"/>
                <a:ea typeface="Arial"/>
                <a:cs typeface="Arial"/>
              </a:rPr>
              <a:t>04</a:t>
            </a:r>
          </a:p>
        </p:txBody>
      </p:sp>
      <p:sp>
        <p:nvSpPr>
          <p:cNvPr id="15" name="Review">
            <a:extLst xmlns:a="http://schemas.openxmlformats.org/drawingml/2006/main">
              <a:ext uri="{FF2B5EF4-FFF2-40B4-BE49-F238E27FC236}">
                <a16:creationId xmlns:a16="http://schemas.microsoft.com/office/drawing/2014/main" id="{72714DFF-F2E6-47B5-A11C-8DD0E5A426A5}"/>
              </a:ext>
            </a:extLst>
          </p:cNvPr>
          <p:cNvSpPr>
            <a:spLocks xmlns:a="http://schemas.openxmlformats.org/drawingml/2006/main" noGrp="1"/>
          </p:cNvSpPr>
          <p:nvPr/>
        </p:nvSpPr>
        <p:spPr>
          <a:xfrm xmlns:a="http://schemas.openxmlformats.org/drawingml/2006/main">
            <a:off x="9010650" y="4924425"/>
            <a:ext cx="219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325">
                <a:solidFill>
                  <a:srgbClr val="15181D"/>
                </a:solidFill>
                <a:latin typeface="Arial"/>
                <a:ea typeface="Arial"/>
                <a:cs typeface="Arial"/>
              </a:defRPr>
            </a:pPr>
            <a:r>
              <a:rPr sz="2325">
                <a:solidFill>
                  <a:srgbClr val="15181D"/>
                </a:solidFill>
                <a:latin typeface="Arial"/>
                <a:ea typeface="Arial"/>
                <a:cs typeface="Arial"/>
              </a:rPr>
              <a:t>Review</a:t>
            </a:r>
          </a:p>
        </p:txBody>
      </p:sp>
      <p:sp>
        <p:nvSpPr>
          <p:cNvPr id="16" name="Confirm in MetricSync.">
            <a:extLst xmlns:a="http://schemas.openxmlformats.org/drawingml/2006/main">
              <a:ext uri="{FF2B5EF4-FFF2-40B4-BE49-F238E27FC236}">
                <a16:creationId xmlns:a16="http://schemas.microsoft.com/office/drawing/2014/main" id="{B4F2A1C1-DE7F-4173-BE45-5F776374DB12}"/>
              </a:ext>
            </a:extLst>
          </p:cNvPr>
          <p:cNvSpPr>
            <a:spLocks xmlns:a="http://schemas.openxmlformats.org/drawingml/2006/main" noGrp="1"/>
          </p:cNvSpPr>
          <p:nvPr/>
        </p:nvSpPr>
        <p:spPr>
          <a:xfrm xmlns:a="http://schemas.openxmlformats.org/drawingml/2006/main">
            <a:off x="9010650" y="5429250"/>
            <a:ext cx="23907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725">
                <a:solidFill>
                  <a:srgbClr val="737982"/>
                </a:solidFill>
                <a:latin typeface="Arial"/>
                <a:ea typeface="Arial"/>
                <a:cs typeface="Arial"/>
              </a:defRPr>
            </a:pPr>
            <a:r>
              <a:rPr sz="1725">
                <a:solidFill>
                  <a:srgbClr val="737982"/>
                </a:solidFill>
                <a:latin typeface="Arial"/>
                <a:ea typeface="Arial"/>
                <a:cs typeface="Arial"/>
              </a:rPr>
              <a:t>Confirm in MetricSync.</a:t>
            </a:r>
          </a:p>
        </p:txBody>
      </p:sp>
    </p:spTree>
    <p:extLst>
      <p:ext uri="{BB962C8B-B14F-4D97-AF65-F5344CB8AC3E}">
        <p14:creationId xmlns:p14="http://schemas.microsoft.com/office/powerpoint/2010/main" val="801859294"/>
      </p:ext>
    </p:extLst>
  </p:cSld>
</p:sld>
</file>

<file path=ppt/slides/slide4.xml><?xml version="1.0" encoding="utf-8"?>
<p:sld xmlns:p="http://schemas.openxmlformats.org/presentationml/2006/main">
  <p:cSld>
    <p:bg>
      <p:bgPr>
        <a:solidFill xmlns:a="http://schemas.openxmlformats.org/drawingml/2006/main">
          <a:srgbClr val="EDF0F4"/>
        </a:solidFill>
      </p:bgPr>
    </p:bg>
    <p:spTree>
      <p:nvGrpSpPr>
        <p:cNvPr id="1" name=""/>
        <p:cNvGrpSpPr/>
        <p:nvPr/>
      </p:nvGrpSpPr>
      <p:grpSpPr>
        <a:xfrm xmlns:a="http://schemas.openxmlformats.org/drawingml/2006/main"/>
      </p:grpSpPr>
      <p:sp>
        <p:nvSpPr>
          <p:cNvPr id="9" name="aspera">
            <a:extLst xmlns:a="http://schemas.openxmlformats.org/drawingml/2006/main">
              <a:ext uri="{FF2B5EF4-FFF2-40B4-BE49-F238E27FC236}">
                <a16:creationId xmlns:a16="http://schemas.microsoft.com/office/drawing/2014/main" id="{F4D6D4ED-F253-4B2F-9814-1B5DF8BD7311}"/>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04">
            <a:extLst xmlns:a="http://schemas.openxmlformats.org/drawingml/2006/main">
              <a:ext uri="{FF2B5EF4-FFF2-40B4-BE49-F238E27FC236}">
                <a16:creationId xmlns:a16="http://schemas.microsoft.com/office/drawing/2014/main" id="{C87AC632-978D-448C-AC5A-19EDFEC50E34}"/>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04</a:t>
            </a:r>
          </a:p>
        </p:txBody>
      </p:sp>
      <p:sp>
        <p:nvSpPr>
          <p:cNvPr id="3" name="A wearable first step">
            <a:extLst xmlns:a="http://schemas.openxmlformats.org/drawingml/2006/main">
              <a:ext uri="{FF2B5EF4-FFF2-40B4-BE49-F238E27FC236}">
                <a16:creationId xmlns:a16="http://schemas.microsoft.com/office/drawing/2014/main" id="{56BD8073-0BB9-4462-BF59-3E831F0FA136}"/>
              </a:ext>
            </a:extLst>
          </p:cNvPr>
          <p:cNvSpPr>
            <a:spLocks xmlns:a="http://schemas.openxmlformats.org/drawingml/2006/main" noGrp="1"/>
          </p:cNvSpPr>
          <p:nvPr/>
        </p:nvSpPr>
        <p:spPr>
          <a:xfrm xmlns:a="http://schemas.openxmlformats.org/drawingml/2006/main">
            <a:off x="609600" y="1057275"/>
            <a:ext cx="6096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15181D"/>
                </a:solidFill>
                <a:latin typeface="Arial"/>
                <a:ea typeface="Arial"/>
                <a:cs typeface="Arial"/>
              </a:defRPr>
            </a:pPr>
            <a:r>
              <a:rPr sz="4200">
                <a:solidFill>
                  <a:srgbClr val="15181D"/>
                </a:solidFill>
                <a:latin typeface="Arial"/>
                <a:ea typeface="Arial"/>
                <a:cs typeface="Arial"/>
              </a:rPr>
              <a:t>A wearable first step</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ef4d8939e7548de"/>
          <a:stretch xmlns:a="http://schemas.openxmlformats.org/drawingml/2006/main"/>
        </p:blipFill>
        <p:spPr>
          <a:xfrm xmlns:a="http://schemas.openxmlformats.org/drawingml/2006/main">
            <a:off x="6429375" y="2457450"/>
            <a:ext cx="5143500" cy="3857625"/>
          </a:xfrm>
          <a:prstGeom xmlns:a="http://schemas.openxmlformats.org/drawingml/2006/main" prst="rect">
            <a:avLst/>
          </a:prstGeom>
        </p:spPr>
      </p:pic>
      <p:sp>
        <p:nvSpPr>
          <p:cNvPr id="5" name="Intentional recording">
            <a:extLst xmlns:a="http://schemas.openxmlformats.org/drawingml/2006/main">
              <a:ext uri="{FF2B5EF4-FFF2-40B4-BE49-F238E27FC236}">
                <a16:creationId xmlns:a16="http://schemas.microsoft.com/office/drawing/2014/main" id="{D1C94D26-CF71-417A-814E-DBEE09D00A4D}"/>
              </a:ext>
            </a:extLst>
          </p:cNvPr>
          <p:cNvSpPr>
            <a:spLocks xmlns:a="http://schemas.openxmlformats.org/drawingml/2006/main" noGrp="1"/>
          </p:cNvSpPr>
          <p:nvPr/>
        </p:nvSpPr>
        <p:spPr>
          <a:xfrm xmlns:a="http://schemas.openxmlformats.org/drawingml/2006/main">
            <a:off x="609600" y="2847975"/>
            <a:ext cx="5095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325">
                <a:solidFill>
                  <a:srgbClr val="15181D"/>
                </a:solidFill>
                <a:latin typeface="Arial"/>
                <a:ea typeface="Arial"/>
                <a:cs typeface="Arial"/>
              </a:defRPr>
            </a:pPr>
            <a:r>
              <a:rPr sz="2325">
                <a:solidFill>
                  <a:srgbClr val="15181D"/>
                </a:solidFill>
                <a:latin typeface="Arial"/>
                <a:ea typeface="Arial"/>
                <a:cs typeface="Arial"/>
              </a:rPr>
              <a:t>Intended capture control</a:t>
            </a:r>
          </a:p>
        </p:txBody>
      </p:sp>
      <p:sp>
        <p:nvSpPr>
          <p:cNvPr id="6" name="A physical press starts capture.&#10;The user ">
            <a:extLst xmlns:a="http://schemas.openxmlformats.org/drawingml/2006/main">
              <a:ext uri="{FF2B5EF4-FFF2-40B4-BE49-F238E27FC236}">
                <a16:creationId xmlns:a16="http://schemas.microsoft.com/office/drawing/2014/main" id="{03BE22A6-F4A5-4474-AF22-DD24F5A8D53F}"/>
              </a:ext>
            </a:extLst>
          </p:cNvPr>
          <p:cNvSpPr>
            <a:spLocks xmlns:a="http://schemas.openxmlformats.org/drawingml/2006/main" noGrp="1"/>
          </p:cNvSpPr>
          <p:nvPr/>
        </p:nvSpPr>
        <p:spPr>
          <a:xfrm xmlns:a="http://schemas.openxmlformats.org/drawingml/2006/main">
            <a:off x="609600" y="3409950"/>
            <a:ext cx="50482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a:solidFill>
                  <a:srgbClr val="737982"/>
                </a:solidFill>
                <a:latin typeface="Arial"/>
                <a:ea typeface="Arial"/>
                <a:cs typeface="Arial"/>
              </a:defRPr>
            </a:pPr>
            <a:r>
              <a:rPr sz="1875">
                <a:solidFill>
                  <a:srgbClr val="737982"/>
                </a:solidFill>
                <a:latin typeface="Arial"/>
                <a:ea typeface="Arial"/>
                <a:cs typeface="Arial"/>
              </a:rPr>
              <a:t>Hold to record, release to save.</a:t>
            </a:r>
          </a:p>
          <a:p xmlns:a="http://schemas.openxmlformats.org/drawingml/2006/main">
            <a:pPr>
              <a:buNone/>
              <a:defRPr sz="1875">
                <a:solidFill>
                  <a:srgbClr val="737982"/>
                </a:solidFill>
                <a:latin typeface="Arial"/>
                <a:ea typeface="Arial"/>
                <a:cs typeface="Arial"/>
              </a:defRPr>
            </a:pPr>
            <a:r>
              <a:rPr sz="1875">
                <a:solidFill>
                  <a:srgbClr val="737982"/>
                </a:solidFill>
                <a:latin typeface="Arial"/>
                <a:ea typeface="Arial"/>
                <a:cs typeface="Arial"/>
              </a:rPr>
              <a:t>A behavior to test in daily use.</a:t>
            </a:r>
          </a:p>
        </p:txBody>
      </p:sp>
      <p:sp>
        <p:nvSpPr>
          <p:cNvPr id="7" name="A place in daily life">
            <a:extLst xmlns:a="http://schemas.openxmlformats.org/drawingml/2006/main">
              <a:ext uri="{FF2B5EF4-FFF2-40B4-BE49-F238E27FC236}">
                <a16:creationId xmlns:a16="http://schemas.microsoft.com/office/drawing/2014/main" id="{204C6D03-0524-4014-AF62-5FC3EC8123D0}"/>
              </a:ext>
            </a:extLst>
          </p:cNvPr>
          <p:cNvSpPr>
            <a:spLocks xmlns:a="http://schemas.openxmlformats.org/drawingml/2006/main" noGrp="1"/>
          </p:cNvSpPr>
          <p:nvPr/>
        </p:nvSpPr>
        <p:spPr>
          <a:xfrm xmlns:a="http://schemas.openxmlformats.org/drawingml/2006/main">
            <a:off x="609600" y="4562475"/>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325">
                <a:solidFill>
                  <a:srgbClr val="15181D"/>
                </a:solidFill>
                <a:latin typeface="Arial"/>
                <a:ea typeface="Arial"/>
                <a:cs typeface="Arial"/>
              </a:defRPr>
            </a:pPr>
            <a:r>
              <a:rPr sz="2325">
                <a:solidFill>
                  <a:srgbClr val="15181D"/>
                </a:solidFill>
                <a:latin typeface="Arial"/>
                <a:ea typeface="Arial"/>
                <a:cs typeface="Arial"/>
              </a:rPr>
              <a:t>A place in daily life</a:t>
            </a:r>
          </a:p>
        </p:txBody>
      </p:sp>
      <p:sp>
        <p:nvSpPr>
          <p:cNvPr id="8" name="A pendant and charging dock create&#10;a routi">
            <a:extLst xmlns:a="http://schemas.openxmlformats.org/drawingml/2006/main">
              <a:ext uri="{FF2B5EF4-FFF2-40B4-BE49-F238E27FC236}">
                <a16:creationId xmlns:a16="http://schemas.microsoft.com/office/drawing/2014/main" id="{916F1804-3C6D-4339-85E3-7D1F107C682A}"/>
              </a:ext>
            </a:extLst>
          </p:cNvPr>
          <p:cNvSpPr>
            <a:spLocks xmlns:a="http://schemas.openxmlformats.org/drawingml/2006/main" noGrp="1"/>
          </p:cNvSpPr>
          <p:nvPr/>
        </p:nvSpPr>
        <p:spPr>
          <a:xfrm xmlns:a="http://schemas.openxmlformats.org/drawingml/2006/main">
            <a:off x="609600" y="5095875"/>
            <a:ext cx="52387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a:solidFill>
                  <a:srgbClr val="737982"/>
                </a:solidFill>
                <a:latin typeface="Arial"/>
                <a:ea typeface="Arial"/>
                <a:cs typeface="Arial"/>
              </a:defRPr>
            </a:pPr>
            <a:r>
              <a:rPr sz="1875">
                <a:solidFill>
                  <a:srgbClr val="737982"/>
                </a:solidFill>
                <a:latin typeface="Arial"/>
                <a:ea typeface="Arial"/>
                <a:cs typeface="Arial"/>
              </a:rPr>
              <a:t>A pendant and charging dock create</a:t>
            </a:r>
          </a:p>
          <a:p xmlns:a="http://schemas.openxmlformats.org/drawingml/2006/main">
            <a:pPr>
              <a:buNone/>
              <a:defRPr sz="1875">
                <a:solidFill>
                  <a:srgbClr val="737982"/>
                </a:solidFill>
                <a:latin typeface="Arial"/>
                <a:ea typeface="Arial"/>
                <a:cs typeface="Arial"/>
              </a:defRPr>
            </a:pPr>
            <a:r>
              <a:rPr sz="1875">
                <a:solidFill>
                  <a:srgbClr val="737982"/>
                </a:solidFill>
                <a:latin typeface="Arial"/>
                <a:ea typeface="Arial"/>
                <a:cs typeface="Arial"/>
              </a:rPr>
              <a:t>a routine to test with real wearers.</a:t>
            </a:r>
          </a:p>
        </p:txBody>
      </p:sp>
    </p:spTree>
    <p:extLst>
      <p:ext uri="{BB962C8B-B14F-4D97-AF65-F5344CB8AC3E}">
        <p14:creationId xmlns:p14="http://schemas.microsoft.com/office/powerpoint/2010/main" val="188102744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aspera">
            <a:extLst xmlns:a="http://schemas.openxmlformats.org/drawingml/2006/main">
              <a:ext uri="{FF2B5EF4-FFF2-40B4-BE49-F238E27FC236}">
                <a16:creationId xmlns:a16="http://schemas.microsoft.com/office/drawing/2014/main" id="{BAD4BEF6-B39F-474B-8C65-447B193CBFCC}"/>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05">
            <a:extLst xmlns:a="http://schemas.openxmlformats.org/drawingml/2006/main">
              <a:ext uri="{FF2B5EF4-FFF2-40B4-BE49-F238E27FC236}">
                <a16:creationId xmlns:a16="http://schemas.microsoft.com/office/drawing/2014/main" id="{7D0005AF-5675-4075-8A9E-971232D78CD8}"/>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05</a:t>
            </a:r>
          </a:p>
        </p:txBody>
      </p:sp>
      <p:sp>
        <p:nvSpPr>
          <p:cNvPr id="3" name="The user has the final say">
            <a:extLst xmlns:a="http://schemas.openxmlformats.org/drawingml/2006/main">
              <a:ext uri="{FF2B5EF4-FFF2-40B4-BE49-F238E27FC236}">
                <a16:creationId xmlns:a16="http://schemas.microsoft.com/office/drawing/2014/main" id="{A751B0D9-8A32-48EC-B179-763AB1CD7182}"/>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15181D"/>
                </a:solidFill>
                <a:latin typeface="Arial"/>
                <a:ea typeface="Arial"/>
                <a:cs typeface="Arial"/>
              </a:defRPr>
            </a:pPr>
            <a:r>
              <a:rPr sz="4200">
                <a:solidFill>
                  <a:srgbClr val="15181D"/>
                </a:solidFill>
                <a:latin typeface="Arial"/>
                <a:ea typeface="Arial"/>
                <a:cs typeface="Arial"/>
              </a:rPr>
              <a:t>The user has the final say</a:t>
            </a:r>
          </a:p>
        </p:txBody>
      </p:sp>
      <p:sp>
        <p:nvSpPr>
          <p:cNvPr id="4" name="“A bowl of dal” needs context before it be">
            <a:extLst xmlns:a="http://schemas.openxmlformats.org/drawingml/2006/main">
              <a:ext uri="{FF2B5EF4-FFF2-40B4-BE49-F238E27FC236}">
                <a16:creationId xmlns:a16="http://schemas.microsoft.com/office/drawing/2014/main" id="{85A3B0F9-6CB1-4B6A-937E-E3064020C1E7}"/>
              </a:ext>
            </a:extLst>
          </p:cNvPr>
          <p:cNvSpPr>
            <a:spLocks xmlns:a="http://schemas.openxmlformats.org/drawingml/2006/main" noGrp="1"/>
          </p:cNvSpPr>
          <p:nvPr/>
        </p:nvSpPr>
        <p:spPr>
          <a:xfrm xmlns:a="http://schemas.openxmlformats.org/drawingml/2006/main">
            <a:off x="609600" y="2305050"/>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737982"/>
                </a:solidFill>
                <a:latin typeface="Arial"/>
                <a:ea typeface="Arial"/>
                <a:cs typeface="Arial"/>
              </a:defRPr>
            </a:pPr>
            <a:r>
              <a:rPr sz="2175">
                <a:solidFill>
                  <a:srgbClr val="737982"/>
                </a:solidFill>
                <a:latin typeface="Arial"/>
                <a:ea typeface="Arial"/>
                <a:cs typeface="Arial"/>
              </a:rPr>
              <a:t>“A bowl of dal” needs context before it becomes a useful estimate.</a:t>
            </a:r>
          </a:p>
        </p:txBody>
      </p:sp>
      <p:graphicFrame>
        <p:nvGraphicFramePr>
          <p:cNvPr id="13" name=""/>
          <p:cNvGraphicFramePr/>
          <p:nvPr/>
        </p:nvGraphicFramePr>
        <p:xfrm>
          <a:off xmlns:a="http://schemas.openxmlformats.org/drawingml/2006/main" x="609600" y="3305175"/>
          <a:ext xmlns:a="http://schemas.openxmlformats.org/drawingml/2006/main" cx="10972800" cy="2466975"/>
        </p:xfrm>
        <a:graphic xmlns:a="http://schemas.openxmlformats.org/drawingml/2006/main">
          <a:graphicData uri="http://schemas.openxmlformats.org/drawingml/2006/table">
            <a:tbl>
              <a:tblPr firstRow="1" bandRow="0"/>
              <a:tblGrid>
                <a:gridCol w="2076450"/>
                <a:gridCol w="3971925"/>
                <a:gridCol w="4924425"/>
              </a:tblGrid>
              <a:tr h="616744">
                <a:tc>
                  <a:txBody>
                    <a:bodyPr lIns="171450" tIns="133350" rIns="171450" bIns="133350">
                      <a:noAutofit/>
                    </a:bodyPr>
                    <a:lstStyle/>
                    <a:p>
                      <a:pPr algn="l">
                        <a:buNone/>
                      </a:pPr>
                      <a:r>
                        <a:rPr sz="1650" b="1">
                          <a:solidFill>
                            <a:srgbClr val="FFFFFF"/>
                          </a:solidFill>
                          <a:latin typeface="Arial"/>
                          <a:ea typeface="Arial"/>
                          <a:cs typeface="Arial"/>
                        </a:rPr>
                        <a:t>Detail</a:t>
                      </a:r>
                    </a:p>
                  </a:txBody>
                  <a:tcPr marL="91440" marR="91440" marT="45720" marB="45720" anchor="ctr">
                    <a:solidFill>
                      <a:srgbClr val="12151C"/>
                    </a:solidFill>
                  </a:tcPr>
                </a:tc>
                <a:tc>
                  <a:txBody>
                    <a:bodyPr lIns="171450" tIns="133350" rIns="171450" bIns="133350">
                      <a:noAutofit/>
                    </a:bodyPr>
                    <a:lstStyle/>
                    <a:p>
                      <a:pPr algn="l">
                        <a:buNone/>
                      </a:pPr>
                      <a:r>
                        <a:rPr sz="1650" b="1">
                          <a:solidFill>
                            <a:srgbClr val="FFFFFF"/>
                          </a:solidFill>
                          <a:latin typeface="Arial"/>
                          <a:ea typeface="Arial"/>
                          <a:cs typeface="Arial"/>
                        </a:rPr>
                        <a:t>Suggested interpretation</a:t>
                      </a:r>
                    </a:p>
                  </a:txBody>
                  <a:tcPr marL="91440" marR="91440" marT="45720" marB="45720" anchor="ctr">
                    <a:solidFill>
                      <a:srgbClr val="12151C"/>
                    </a:solidFill>
                  </a:tcPr>
                </a:tc>
                <a:tc>
                  <a:txBody>
                    <a:bodyPr lIns="171450" tIns="133350" rIns="171450" bIns="133350">
                      <a:noAutofit/>
                    </a:bodyPr>
                    <a:lstStyle/>
                    <a:p>
                      <a:pPr algn="l">
                        <a:buNone/>
                      </a:pPr>
                      <a:r>
                        <a:rPr sz="1650" b="1">
                          <a:solidFill>
                            <a:srgbClr val="FFFFFF"/>
                          </a:solidFill>
                          <a:latin typeface="Arial"/>
                          <a:ea typeface="Arial"/>
                          <a:cs typeface="Arial"/>
                        </a:rPr>
                        <a:t>User review</a:t>
                      </a:r>
                    </a:p>
                  </a:txBody>
                  <a:tcPr marL="91440" marR="91440" marT="45720" marB="45720" anchor="ctr">
                    <a:solidFill>
                      <a:srgbClr val="12151C"/>
                    </a:solidFill>
                  </a:tcPr>
                </a:tc>
              </a:tr>
              <a:tr h="616744">
                <a:tc>
                  <a:txBody>
                    <a:bodyPr lIns="171450" tIns="133350" rIns="171450" bIns="133350">
                      <a:noAutofit/>
                    </a:bodyPr>
                    <a:lstStyle/>
                    <a:p>
                      <a:pPr algn="l">
                        <a:buNone/>
                      </a:pPr>
                      <a:r>
                        <a:rPr sz="1800" b="0">
                          <a:solidFill>
                            <a:srgbClr val="15181D"/>
                          </a:solidFill>
                          <a:latin typeface="Arial"/>
                          <a:ea typeface="Arial"/>
                          <a:cs typeface="Arial"/>
                        </a:rPr>
                        <a:t>Food</a:t>
                      </a:r>
                    </a:p>
                  </a:txBody>
                  <a:tcPr marL="91440" marR="91440" marT="45720" marB="45720" anchor="ctr">
                    <a:solidFill>
                      <a:srgbClr val="FFFFFF"/>
                    </a:solidFill>
                  </a:tcPr>
                </a:tc>
                <a:tc>
                  <a:txBody>
                    <a:bodyPr lIns="171450" tIns="133350" rIns="171450" bIns="133350">
                      <a:noAutofit/>
                    </a:bodyPr>
                    <a:lstStyle/>
                    <a:p>
                      <a:pPr algn="l">
                        <a:buNone/>
                      </a:pPr>
                      <a:r>
                        <a:rPr sz="1800" b="0">
                          <a:solidFill>
                            <a:srgbClr val="15181D"/>
                          </a:solidFill>
                          <a:latin typeface="Arial"/>
                          <a:ea typeface="Arial"/>
                          <a:cs typeface="Arial"/>
                        </a:rPr>
                        <a:t>Dal or lentil dish</a:t>
                      </a:r>
                    </a:p>
                  </a:txBody>
                  <a:tcPr marL="91440" marR="91440" marT="45720" marB="45720" anchor="ctr">
                    <a:solidFill>
                      <a:srgbClr val="FFFFFF"/>
                    </a:solidFill>
                  </a:tcPr>
                </a:tc>
                <a:tc>
                  <a:txBody>
                    <a:bodyPr lIns="171450" tIns="133350" rIns="171450" bIns="133350">
                      <a:noAutofit/>
                    </a:bodyPr>
                    <a:lstStyle/>
                    <a:p>
                      <a:pPr algn="l">
                        <a:buNone/>
                      </a:pPr>
                      <a:r>
                        <a:rPr sz="1800" b="0">
                          <a:solidFill>
                            <a:srgbClr val="15181D"/>
                          </a:solidFill>
                          <a:latin typeface="Arial"/>
                          <a:ea typeface="Arial"/>
                          <a:cs typeface="Arial"/>
                        </a:rPr>
                        <a:t>Choose the recipe or closest match</a:t>
                      </a:r>
                    </a:p>
                  </a:txBody>
                  <a:tcPr marL="91440" marR="91440" marT="45720" marB="45720" anchor="ctr">
                    <a:solidFill>
                      <a:srgbClr val="FFFFFF"/>
                    </a:solidFill>
                  </a:tcPr>
                </a:tc>
              </a:tr>
              <a:tr h="616744">
                <a:tc>
                  <a:txBody>
                    <a:bodyPr lIns="171450" tIns="133350" rIns="171450" bIns="133350">
                      <a:noAutofit/>
                    </a:bodyPr>
                    <a:lstStyle/>
                    <a:p>
                      <a:pPr algn="l">
                        <a:buNone/>
                      </a:pPr>
                      <a:r>
                        <a:rPr sz="1800" b="0">
                          <a:solidFill>
                            <a:srgbClr val="15181D"/>
                          </a:solidFill>
                          <a:latin typeface="Arial"/>
                          <a:ea typeface="Arial"/>
                          <a:cs typeface="Arial"/>
                        </a:rPr>
                        <a:t>Amount</a:t>
                      </a:r>
                    </a:p>
                  </a:txBody>
                  <a:tcPr marL="91440" marR="91440" marT="45720" marB="45720" anchor="ctr">
                    <a:solidFill>
                      <a:srgbClr val="F3F5F8"/>
                    </a:solidFill>
                  </a:tcPr>
                </a:tc>
                <a:tc>
                  <a:txBody>
                    <a:bodyPr lIns="171450" tIns="133350" rIns="171450" bIns="133350">
                      <a:noAutofit/>
                    </a:bodyPr>
                    <a:lstStyle/>
                    <a:p>
                      <a:pPr algn="l">
                        <a:buNone/>
                      </a:pPr>
                      <a:r>
                        <a:rPr sz="1800" b="0">
                          <a:solidFill>
                            <a:srgbClr val="15181D"/>
                          </a:solidFill>
                          <a:latin typeface="Arial"/>
                          <a:ea typeface="Arial"/>
                          <a:cs typeface="Arial"/>
                        </a:rPr>
                        <a:t>One bowl</a:t>
                      </a:r>
                    </a:p>
                  </a:txBody>
                  <a:tcPr marL="91440" marR="91440" marT="45720" marB="45720" anchor="ctr">
                    <a:solidFill>
                      <a:srgbClr val="F3F5F8"/>
                    </a:solidFill>
                  </a:tcPr>
                </a:tc>
                <a:tc>
                  <a:txBody>
                    <a:bodyPr lIns="171450" tIns="133350" rIns="171450" bIns="133350">
                      <a:noAutofit/>
                    </a:bodyPr>
                    <a:lstStyle/>
                    <a:p>
                      <a:pPr algn="l">
                        <a:buNone/>
                      </a:pPr>
                      <a:r>
                        <a:rPr sz="1800" b="0">
                          <a:solidFill>
                            <a:srgbClr val="15181D"/>
                          </a:solidFill>
                          <a:latin typeface="Arial"/>
                          <a:ea typeface="Arial"/>
                          <a:cs typeface="Arial"/>
                        </a:rPr>
                        <a:t>Confirm the portion or weight</a:t>
                      </a:r>
                    </a:p>
                  </a:txBody>
                  <a:tcPr marL="91440" marR="91440" marT="45720" marB="45720" anchor="ctr">
                    <a:solidFill>
                      <a:srgbClr val="F3F5F8"/>
                    </a:solidFill>
                  </a:tcPr>
                </a:tc>
              </a:tr>
              <a:tr h="616744">
                <a:tc>
                  <a:txBody>
                    <a:bodyPr lIns="171450" tIns="133350" rIns="171450" bIns="133350">
                      <a:noAutofit/>
                    </a:bodyPr>
                    <a:lstStyle/>
                    <a:p>
                      <a:pPr algn="l">
                        <a:buNone/>
                      </a:pPr>
                      <a:r>
                        <a:rPr sz="1800" b="0">
                          <a:solidFill>
                            <a:srgbClr val="15181D"/>
                          </a:solidFill>
                          <a:latin typeface="Arial"/>
                          <a:ea typeface="Arial"/>
                          <a:cs typeface="Arial"/>
                        </a:rPr>
                        <a:t>Extras</a:t>
                      </a:r>
                    </a:p>
                  </a:txBody>
                  <a:tcPr marL="91440" marR="91440" marT="45720" marB="45720" anchor="ctr">
                    <a:solidFill>
                      <a:srgbClr val="FFFFFF"/>
                    </a:solidFill>
                  </a:tcPr>
                </a:tc>
                <a:tc>
                  <a:txBody>
                    <a:bodyPr lIns="171450" tIns="133350" rIns="171450" bIns="133350">
                      <a:noAutofit/>
                    </a:bodyPr>
                    <a:lstStyle/>
                    <a:p>
                      <a:pPr algn="l">
                        <a:buNone/>
                      </a:pPr>
                      <a:r>
                        <a:rPr sz="1800" b="0">
                          <a:solidFill>
                            <a:srgbClr val="15181D"/>
                          </a:solidFill>
                          <a:latin typeface="Arial"/>
                          <a:ea typeface="Arial"/>
                          <a:cs typeface="Arial"/>
                        </a:rPr>
                        <a:t>Oil is unspecified</a:t>
                      </a:r>
                    </a:p>
                  </a:txBody>
                  <a:tcPr marL="91440" marR="91440" marT="45720" marB="45720" anchor="ctr">
                    <a:solidFill>
                      <a:srgbClr val="FFFFFF"/>
                    </a:solidFill>
                  </a:tcPr>
                </a:tc>
                <a:tc>
                  <a:txBody>
                    <a:bodyPr lIns="171450" tIns="133350" rIns="171450" bIns="133350">
                      <a:noAutofit/>
                    </a:bodyPr>
                    <a:lstStyle/>
                    <a:p>
                      <a:pPr algn="l">
                        <a:buNone/>
                      </a:pPr>
                      <a:r>
                        <a:rPr sz="1800" b="0">
                          <a:solidFill>
                            <a:srgbClr val="15181D"/>
                          </a:solidFill>
                          <a:latin typeface="Arial"/>
                          <a:ea typeface="Arial"/>
                          <a:cs typeface="Arial"/>
                        </a:rPr>
                        <a:t>Add the amount if known</a:t>
                      </a:r>
                    </a:p>
                  </a:txBody>
                  <a:tcPr marL="91440" marR="91440" marT="45720" marB="45720" anchor="ctr">
                    <a:solidFill>
                      <a:srgbClr val="FFFFFF"/>
                    </a:solidFill>
                  </a:tcPr>
                </a:tc>
              </a:tr>
            </a:tbl>
          </a:graphicData>
        </a:graphic>
      </p:graphicFrame>
      <p:sp>
        <p:nvSpPr>
          <p:cNvPr id="6" name="Only a confirmed entry joins the daily log">
            <a:extLst xmlns:a="http://schemas.openxmlformats.org/drawingml/2006/main">
              <a:ext uri="{FF2B5EF4-FFF2-40B4-BE49-F238E27FC236}">
                <a16:creationId xmlns:a16="http://schemas.microsoft.com/office/drawing/2014/main" id="{A73108AD-806A-4126-BB1D-9DAD1DD62931}"/>
              </a:ext>
            </a:extLst>
          </p:cNvPr>
          <p:cNvSpPr>
            <a:spLocks xmlns:a="http://schemas.openxmlformats.org/drawingml/2006/main" noGrp="1"/>
          </p:cNvSpPr>
          <p:nvPr/>
        </p:nvSpPr>
        <p:spPr>
          <a:xfrm xmlns:a="http://schemas.openxmlformats.org/drawingml/2006/main">
            <a:off x="609600" y="60007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350">
                <a:solidFill>
                  <a:srgbClr val="737982"/>
                </a:solidFill>
                <a:latin typeface="Arial"/>
                <a:ea typeface="Arial"/>
                <a:cs typeface="Arial"/>
              </a:defRPr>
            </a:pPr>
            <a:r>
              <a:rPr sz="1350">
                <a:solidFill>
                  <a:srgbClr val="737982"/>
                </a:solidFill>
                <a:latin typeface="Arial"/>
                <a:ea typeface="Arial"/>
                <a:cs typeface="Arial"/>
              </a:rPr>
              <a:t>Planned: only confirmed entries join the log. Illustrative review, not measured nutrition.</a:t>
            </a:r>
          </a:p>
        </p:txBody>
      </p:sp>
    </p:spTree>
    <p:extLst>
      <p:ext uri="{BB962C8B-B14F-4D97-AF65-F5344CB8AC3E}">
        <p14:creationId xmlns:p14="http://schemas.microsoft.com/office/powerpoint/2010/main" val="1718113650"/>
      </p:ext>
    </p:extLst>
  </p:cSld>
</p:sld>
</file>

<file path=ppt/slides/slide6.xml><?xml version="1.0" encoding="utf-8"?>
<p:sld xmlns:p="http://schemas.openxmlformats.org/presentationml/2006/main">
  <p:cSld>
    <p:bg>
      <p:bgPr>
        <a:solidFill xmlns:a="http://schemas.openxmlformats.org/drawingml/2006/main">
          <a:srgbClr val="12151C"/>
        </a:solidFill>
      </p:bgPr>
    </p:bg>
    <p:spTree>
      <p:nvGrpSpPr>
        <p:cNvPr id="1" name=""/>
        <p:cNvGrpSpPr/>
        <p:nvPr/>
      </p:nvGrpSpPr>
      <p:grpSpPr>
        <a:xfrm xmlns:a="http://schemas.openxmlformats.org/drawingml/2006/main"/>
      </p:grpSpPr>
      <p:sp>
        <p:nvSpPr>
          <p:cNvPr id="13" name="aspera">
            <a:extLst xmlns:a="http://schemas.openxmlformats.org/drawingml/2006/main">
              <a:ext uri="{FF2B5EF4-FFF2-40B4-BE49-F238E27FC236}">
                <a16:creationId xmlns:a16="http://schemas.microsoft.com/office/drawing/2014/main" id="{9FC6D264-FFB8-44E6-A2C4-AECA89287B16}"/>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FFFFFF"/>
                </a:solidFill>
                <a:latin typeface="Arial"/>
                <a:ea typeface="Arial"/>
                <a:cs typeface="Arial"/>
              </a:defRPr>
            </a:pPr>
            <a:r>
              <a:rPr sz="2100">
                <a:solidFill>
                  <a:srgbClr val="FFFFFF"/>
                </a:solidFill>
                <a:latin typeface="Arial"/>
                <a:ea typeface="Arial"/>
                <a:cs typeface="Arial"/>
              </a:rPr>
              <a:t>aspera</a:t>
            </a:r>
          </a:p>
        </p:txBody>
      </p:sp>
      <p:sp>
        <p:nvSpPr>
          <p:cNvPr id="2" name="06">
            <a:extLst xmlns:a="http://schemas.openxmlformats.org/drawingml/2006/main">
              <a:ext uri="{FF2B5EF4-FFF2-40B4-BE49-F238E27FC236}">
                <a16:creationId xmlns:a16="http://schemas.microsoft.com/office/drawing/2014/main" id="{BBD62446-3179-4B40-A8E5-D621831A6C4A}"/>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BCC1CB"/>
                </a:solidFill>
                <a:latin typeface="Arial"/>
                <a:ea typeface="Arial"/>
                <a:cs typeface="Arial"/>
              </a:defRPr>
            </a:pPr>
            <a:r>
              <a:rPr sz="1275">
                <a:solidFill>
                  <a:srgbClr val="BCC1CB"/>
                </a:solidFill>
                <a:latin typeface="Arial"/>
                <a:ea typeface="Arial"/>
                <a:cs typeface="Arial"/>
              </a:rPr>
              <a:t>06</a:t>
            </a:r>
          </a:p>
        </p:txBody>
      </p:sp>
      <p:sp>
        <p:nvSpPr>
          <p:cNvPr id="3" name="Inside the proposed product">
            <a:extLst xmlns:a="http://schemas.openxmlformats.org/drawingml/2006/main">
              <a:ext uri="{FF2B5EF4-FFF2-40B4-BE49-F238E27FC236}">
                <a16:creationId xmlns:a16="http://schemas.microsoft.com/office/drawing/2014/main" id="{48D438FF-4D0C-4204-938A-41074AB9EE09}"/>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FFFFFF"/>
                </a:solidFill>
                <a:latin typeface="Arial"/>
                <a:ea typeface="Arial"/>
                <a:cs typeface="Arial"/>
              </a:defRPr>
            </a:pPr>
            <a:r>
              <a:rPr sz="4200">
                <a:solidFill>
                  <a:srgbClr val="FFFFFF"/>
                </a:solidFill>
                <a:latin typeface="Arial"/>
                <a:ea typeface="Arial"/>
                <a:cs typeface="Arial"/>
              </a:rPr>
              <a:t>Inside the proposed product</a:t>
            </a:r>
          </a:p>
        </p:txBody>
      </p:sp>
      <p:sp>
        <p:nvSpPr>
          <p:cNvPr id="4" name="Pendant">
            <a:extLst xmlns:a="http://schemas.openxmlformats.org/drawingml/2006/main">
              <a:ext uri="{FF2B5EF4-FFF2-40B4-BE49-F238E27FC236}">
                <a16:creationId xmlns:a16="http://schemas.microsoft.com/office/drawing/2014/main" id="{78D754EB-50C1-47FF-8FD4-C18D077C07AF}"/>
              </a:ext>
            </a:extLst>
          </p:cNvPr>
          <p:cNvSpPr>
            <a:spLocks xmlns:a="http://schemas.openxmlformats.org/drawingml/2006/main" noGrp="1"/>
          </p:cNvSpPr>
          <p:nvPr/>
        </p:nvSpPr>
        <p:spPr>
          <a:xfrm xmlns:a="http://schemas.openxmlformats.org/drawingml/2006/main">
            <a:off x="609600" y="2638425"/>
            <a:ext cx="2628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FFFFFF"/>
                </a:solidFill>
                <a:latin typeface="Arial"/>
                <a:ea typeface="Arial"/>
                <a:cs typeface="Arial"/>
              </a:defRPr>
            </a:pPr>
            <a:r>
              <a:rPr sz="2175">
                <a:solidFill>
                  <a:srgbClr val="FFFFFF"/>
                </a:solidFill>
                <a:latin typeface="Arial"/>
                <a:ea typeface="Arial"/>
                <a:cs typeface="Arial"/>
              </a:rPr>
              <a:t>Pendant</a:t>
            </a:r>
          </a:p>
        </p:txBody>
      </p:sp>
      <p:sp>
        <p:nvSpPr>
          <p:cNvPr id="5" name="Record the spoken meal and retain it local">
            <a:extLst xmlns:a="http://schemas.openxmlformats.org/drawingml/2006/main">
              <a:ext uri="{FF2B5EF4-FFF2-40B4-BE49-F238E27FC236}">
                <a16:creationId xmlns:a16="http://schemas.microsoft.com/office/drawing/2014/main" id="{6D5596B7-DEA5-4CE4-91F6-7D302F38449A}"/>
              </a:ext>
            </a:extLst>
          </p:cNvPr>
          <p:cNvSpPr>
            <a:spLocks xmlns:a="http://schemas.openxmlformats.org/drawingml/2006/main" noGrp="1"/>
          </p:cNvSpPr>
          <p:nvPr/>
        </p:nvSpPr>
        <p:spPr>
          <a:xfrm xmlns:a="http://schemas.openxmlformats.org/drawingml/2006/main">
            <a:off x="3505200" y="2657475"/>
            <a:ext cx="7810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BCC1CB"/>
                </a:solidFill>
                <a:latin typeface="Arial"/>
                <a:ea typeface="Arial"/>
                <a:cs typeface="Arial"/>
              </a:defRPr>
            </a:pPr>
            <a:r>
              <a:rPr sz="2025">
                <a:solidFill>
                  <a:srgbClr val="BCC1CB"/>
                </a:solidFill>
                <a:latin typeface="Arial"/>
                <a:ea typeface="Arial"/>
                <a:cs typeface="Arial"/>
              </a:rPr>
              <a:t>Record the spoken meal and retain it locally.</a:t>
            </a:r>
          </a:p>
        </p:txBody>
      </p:sp>
      <p:sp>
        <p:nvSpPr>
          <p:cNvPr id="6" name="Phone">
            <a:extLst xmlns:a="http://schemas.openxmlformats.org/drawingml/2006/main">
              <a:ext uri="{FF2B5EF4-FFF2-40B4-BE49-F238E27FC236}">
                <a16:creationId xmlns:a16="http://schemas.microsoft.com/office/drawing/2014/main" id="{E993D2A5-AE37-402D-A75E-0066788A724D}"/>
              </a:ext>
            </a:extLst>
          </p:cNvPr>
          <p:cNvSpPr>
            <a:spLocks xmlns:a="http://schemas.openxmlformats.org/drawingml/2006/main" noGrp="1"/>
          </p:cNvSpPr>
          <p:nvPr/>
        </p:nvSpPr>
        <p:spPr>
          <a:xfrm xmlns:a="http://schemas.openxmlformats.org/drawingml/2006/main">
            <a:off x="609600" y="3448050"/>
            <a:ext cx="2628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FFFFFF"/>
                </a:solidFill>
                <a:latin typeface="Arial"/>
                <a:ea typeface="Arial"/>
                <a:cs typeface="Arial"/>
              </a:defRPr>
            </a:pPr>
            <a:r>
              <a:rPr sz="2175">
                <a:solidFill>
                  <a:srgbClr val="FFFFFF"/>
                </a:solidFill>
                <a:latin typeface="Arial"/>
                <a:ea typeface="Arial"/>
                <a:cs typeface="Arial"/>
              </a:rPr>
              <a:t>Phone</a:t>
            </a:r>
          </a:p>
        </p:txBody>
      </p:sp>
      <p:sp>
        <p:nvSpPr>
          <p:cNvPr id="7" name="Transfer saved audio when Bluetooth reconn">
            <a:extLst xmlns:a="http://schemas.openxmlformats.org/drawingml/2006/main">
              <a:ext uri="{FF2B5EF4-FFF2-40B4-BE49-F238E27FC236}">
                <a16:creationId xmlns:a16="http://schemas.microsoft.com/office/drawing/2014/main" id="{03F455E1-B59D-4B3E-BEBE-3F5CF909565E}"/>
              </a:ext>
            </a:extLst>
          </p:cNvPr>
          <p:cNvSpPr>
            <a:spLocks xmlns:a="http://schemas.openxmlformats.org/drawingml/2006/main" noGrp="1"/>
          </p:cNvSpPr>
          <p:nvPr/>
        </p:nvSpPr>
        <p:spPr>
          <a:xfrm xmlns:a="http://schemas.openxmlformats.org/drawingml/2006/main">
            <a:off x="3505200" y="3467100"/>
            <a:ext cx="7810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BCC1CB"/>
                </a:solidFill>
                <a:latin typeface="Arial"/>
                <a:ea typeface="Arial"/>
                <a:cs typeface="Arial"/>
              </a:defRPr>
            </a:pPr>
            <a:r>
              <a:rPr sz="2025">
                <a:solidFill>
                  <a:srgbClr val="BCC1CB"/>
                </a:solidFill>
                <a:latin typeface="Arial"/>
                <a:ea typeface="Arial"/>
                <a:cs typeface="Arial"/>
              </a:rPr>
              <a:t>Transfer saved audio when Bluetooth reconnects.</a:t>
            </a:r>
          </a:p>
        </p:txBody>
      </p:sp>
      <p:sp>
        <p:nvSpPr>
          <p:cNvPr id="8" name="Processing">
            <a:extLst xmlns:a="http://schemas.openxmlformats.org/drawingml/2006/main">
              <a:ext uri="{FF2B5EF4-FFF2-40B4-BE49-F238E27FC236}">
                <a16:creationId xmlns:a16="http://schemas.microsoft.com/office/drawing/2014/main" id="{41573A16-56F6-4DC4-95C0-8650BC5AB253}"/>
              </a:ext>
            </a:extLst>
          </p:cNvPr>
          <p:cNvSpPr>
            <a:spLocks xmlns:a="http://schemas.openxmlformats.org/drawingml/2006/main" noGrp="1"/>
          </p:cNvSpPr>
          <p:nvPr/>
        </p:nvSpPr>
        <p:spPr>
          <a:xfrm xmlns:a="http://schemas.openxmlformats.org/drawingml/2006/main">
            <a:off x="609600" y="4257675"/>
            <a:ext cx="2628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FFFFFF"/>
                </a:solidFill>
                <a:latin typeface="Arial"/>
                <a:ea typeface="Arial"/>
                <a:cs typeface="Arial"/>
              </a:defRPr>
            </a:pPr>
            <a:r>
              <a:rPr sz="2175">
                <a:solidFill>
                  <a:srgbClr val="FFFFFF"/>
                </a:solidFill>
                <a:latin typeface="Arial"/>
                <a:ea typeface="Arial"/>
                <a:cs typeface="Arial"/>
              </a:rPr>
              <a:t>Processing</a:t>
            </a:r>
          </a:p>
        </p:txBody>
      </p:sp>
      <p:sp>
        <p:nvSpPr>
          <p:cNvPr id="9" name="Transcribe speech, identify foods and retr">
            <a:extLst xmlns:a="http://schemas.openxmlformats.org/drawingml/2006/main">
              <a:ext uri="{FF2B5EF4-FFF2-40B4-BE49-F238E27FC236}">
                <a16:creationId xmlns:a16="http://schemas.microsoft.com/office/drawing/2014/main" id="{BBDCB4BC-E037-4477-8CC0-787D7880EB6D}"/>
              </a:ext>
            </a:extLst>
          </p:cNvPr>
          <p:cNvSpPr>
            <a:spLocks xmlns:a="http://schemas.openxmlformats.org/drawingml/2006/main" noGrp="1"/>
          </p:cNvSpPr>
          <p:nvPr/>
        </p:nvSpPr>
        <p:spPr>
          <a:xfrm xmlns:a="http://schemas.openxmlformats.org/drawingml/2006/main">
            <a:off x="3505200" y="4276725"/>
            <a:ext cx="7810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BCC1CB"/>
                </a:solidFill>
                <a:latin typeface="Arial"/>
                <a:ea typeface="Arial"/>
                <a:cs typeface="Arial"/>
              </a:defRPr>
            </a:pPr>
            <a:r>
              <a:rPr sz="2025">
                <a:solidFill>
                  <a:srgbClr val="BCC1CB"/>
                </a:solidFill>
                <a:latin typeface="Arial"/>
                <a:ea typeface="Arial"/>
                <a:cs typeface="Arial"/>
              </a:rPr>
              <a:t>Transcribe speech, identify foods and retrieve nutrition references.</a:t>
            </a:r>
          </a:p>
        </p:txBody>
      </p:sp>
      <p:sp>
        <p:nvSpPr>
          <p:cNvPr id="10" name="MetricSync">
            <a:extLst xmlns:a="http://schemas.openxmlformats.org/drawingml/2006/main">
              <a:ext uri="{FF2B5EF4-FFF2-40B4-BE49-F238E27FC236}">
                <a16:creationId xmlns:a16="http://schemas.microsoft.com/office/drawing/2014/main" id="{255A5C30-32D1-4E01-8407-CF146E812A5D}"/>
              </a:ext>
            </a:extLst>
          </p:cNvPr>
          <p:cNvSpPr>
            <a:spLocks xmlns:a="http://schemas.openxmlformats.org/drawingml/2006/main" noGrp="1"/>
          </p:cNvSpPr>
          <p:nvPr/>
        </p:nvSpPr>
        <p:spPr>
          <a:xfrm xmlns:a="http://schemas.openxmlformats.org/drawingml/2006/main">
            <a:off x="609600" y="5067300"/>
            <a:ext cx="2628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FFFFFF"/>
                </a:solidFill>
                <a:latin typeface="Arial"/>
                <a:ea typeface="Arial"/>
                <a:cs typeface="Arial"/>
              </a:defRPr>
            </a:pPr>
            <a:r>
              <a:rPr sz="2175">
                <a:solidFill>
                  <a:srgbClr val="FFFFFF"/>
                </a:solidFill>
                <a:latin typeface="Arial"/>
                <a:ea typeface="Arial"/>
                <a:cs typeface="Arial"/>
              </a:rPr>
              <a:t>MetricSync</a:t>
            </a:r>
          </a:p>
        </p:txBody>
      </p:sp>
      <p:sp>
        <p:nvSpPr>
          <p:cNvPr id="11" name="Resolve unclear portions, confirm the meal">
            <a:extLst xmlns:a="http://schemas.openxmlformats.org/drawingml/2006/main">
              <a:ext uri="{FF2B5EF4-FFF2-40B4-BE49-F238E27FC236}">
                <a16:creationId xmlns:a16="http://schemas.microsoft.com/office/drawing/2014/main" id="{786F456A-044A-4FEA-AC71-CB98E254C586}"/>
              </a:ext>
            </a:extLst>
          </p:cNvPr>
          <p:cNvSpPr>
            <a:spLocks xmlns:a="http://schemas.openxmlformats.org/drawingml/2006/main" noGrp="1"/>
          </p:cNvSpPr>
          <p:nvPr/>
        </p:nvSpPr>
        <p:spPr>
          <a:xfrm xmlns:a="http://schemas.openxmlformats.org/drawingml/2006/main">
            <a:off x="3505200" y="5086350"/>
            <a:ext cx="7810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BCC1CB"/>
                </a:solidFill>
                <a:latin typeface="Arial"/>
                <a:ea typeface="Arial"/>
                <a:cs typeface="Arial"/>
              </a:defRPr>
            </a:pPr>
            <a:r>
              <a:rPr sz="2025">
                <a:solidFill>
                  <a:srgbClr val="BCC1CB"/>
                </a:solidFill>
                <a:latin typeface="Arial"/>
                <a:ea typeface="Arial"/>
                <a:cs typeface="Arial"/>
              </a:rPr>
              <a:t>Resolve unclear portions, confirm the meal and update the log.</a:t>
            </a:r>
          </a:p>
        </p:txBody>
      </p:sp>
      <p:sp>
        <p:nvSpPr>
          <p:cNvPr id="12" name="Offline capture is planned. Transcription ">
            <a:extLst xmlns:a="http://schemas.openxmlformats.org/drawingml/2006/main">
              <a:ext uri="{FF2B5EF4-FFF2-40B4-BE49-F238E27FC236}">
                <a16:creationId xmlns:a16="http://schemas.microsoft.com/office/drawing/2014/main" id="{81BDBF18-10F7-497E-9238-233700425E9A}"/>
              </a:ext>
            </a:extLst>
          </p:cNvPr>
          <p:cNvSpPr>
            <a:spLocks xmlns:a="http://schemas.openxmlformats.org/drawingml/2006/main" noGrp="1"/>
          </p:cNvSpPr>
          <p:nvPr/>
        </p:nvSpPr>
        <p:spPr>
          <a:xfrm xmlns:a="http://schemas.openxmlformats.org/drawingml/2006/main">
            <a:off x="609600" y="61531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350">
                <a:solidFill>
                  <a:srgbClr val="BCC1CB"/>
                </a:solidFill>
                <a:latin typeface="Arial"/>
                <a:ea typeface="Arial"/>
                <a:cs typeface="Arial"/>
              </a:defRPr>
            </a:pPr>
            <a:r>
              <a:rPr sz="1350">
                <a:solidFill>
                  <a:srgbClr val="BCC1CB"/>
                </a:solidFill>
                <a:latin typeface="Arial"/>
                <a:ea typeface="Arial"/>
                <a:cs typeface="Arial"/>
              </a:rPr>
              <a:t>Offline capture is planned. Transcription and food lookup may require internet access.</a:t>
            </a:r>
          </a:p>
        </p:txBody>
      </p:sp>
    </p:spTree>
    <p:extLst>
      <p:ext uri="{BB962C8B-B14F-4D97-AF65-F5344CB8AC3E}">
        <p14:creationId xmlns:p14="http://schemas.microsoft.com/office/powerpoint/2010/main" val="38506470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spera">
            <a:extLst xmlns:a="http://schemas.openxmlformats.org/drawingml/2006/main">
              <a:ext uri="{FF2B5EF4-FFF2-40B4-BE49-F238E27FC236}">
                <a16:creationId xmlns:a16="http://schemas.microsoft.com/office/drawing/2014/main" id="{AC989251-694E-420F-9006-44DDF806BD65}"/>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07">
            <a:extLst xmlns:a="http://schemas.openxmlformats.org/drawingml/2006/main">
              <a:ext uri="{FF2B5EF4-FFF2-40B4-BE49-F238E27FC236}">
                <a16:creationId xmlns:a16="http://schemas.microsoft.com/office/drawing/2014/main" id="{0CBF3563-7368-4563-AE83-C3358C70D06D}"/>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07</a:t>
            </a:r>
          </a:p>
        </p:txBody>
      </p:sp>
      <p:sp>
        <p:nvSpPr>
          <p:cNvPr id="3" name="A focused first customer">
            <a:extLst xmlns:a="http://schemas.openxmlformats.org/drawingml/2006/main">
              <a:ext uri="{FF2B5EF4-FFF2-40B4-BE49-F238E27FC236}">
                <a16:creationId xmlns:a16="http://schemas.microsoft.com/office/drawing/2014/main" id="{02069FA4-5774-45F1-ABD5-F815D3EEDB25}"/>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15181D"/>
                </a:solidFill>
                <a:latin typeface="Arial"/>
                <a:ea typeface="Arial"/>
                <a:cs typeface="Arial"/>
              </a:defRPr>
            </a:pPr>
            <a:r>
              <a:rPr sz="4200">
                <a:solidFill>
                  <a:srgbClr val="15181D"/>
                </a:solidFill>
                <a:latin typeface="Arial"/>
                <a:ea typeface="Arial"/>
                <a:cs typeface="Arial"/>
              </a:rPr>
              <a:t>A focused first customer</a:t>
            </a:r>
          </a:p>
        </p:txBody>
      </p:sp>
      <p:sp>
        <p:nvSpPr>
          <p:cNvPr id="4" name="Adults who already want to log meals,&#10;but ">
            <a:extLst xmlns:a="http://schemas.openxmlformats.org/drawingml/2006/main">
              <a:ext uri="{FF2B5EF4-FFF2-40B4-BE49-F238E27FC236}">
                <a16:creationId xmlns:a16="http://schemas.microsoft.com/office/drawing/2014/main" id="{4B539F74-9ABD-46A5-831C-FB8137B5FB69}"/>
              </a:ext>
            </a:extLst>
          </p:cNvPr>
          <p:cNvSpPr>
            <a:spLocks xmlns:a="http://schemas.openxmlformats.org/drawingml/2006/main" noGrp="1"/>
          </p:cNvSpPr>
          <p:nvPr/>
        </p:nvSpPr>
        <p:spPr>
          <a:xfrm xmlns:a="http://schemas.openxmlformats.org/drawingml/2006/main">
            <a:off x="609600" y="2600325"/>
            <a:ext cx="6477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925">
                <a:solidFill>
                  <a:srgbClr val="1019EC"/>
                </a:solidFill>
                <a:latin typeface="Arial"/>
                <a:ea typeface="Arial"/>
                <a:cs typeface="Arial"/>
              </a:defRPr>
            </a:pPr>
            <a:r>
              <a:rPr sz="2925">
                <a:solidFill>
                  <a:srgbClr val="1019EC"/>
                </a:solidFill>
                <a:latin typeface="Arial"/>
                <a:ea typeface="Arial"/>
                <a:cs typeface="Arial"/>
              </a:rPr>
              <a:t>Adults who already want to log meals,</a:t>
            </a:r>
          </a:p>
          <a:p xmlns:a="http://schemas.openxmlformats.org/drawingml/2006/main">
            <a:pPr>
              <a:buNone/>
              <a:defRPr sz="2925">
                <a:solidFill>
                  <a:srgbClr val="1019EC"/>
                </a:solidFill>
                <a:latin typeface="Arial"/>
                <a:ea typeface="Arial"/>
                <a:cs typeface="Arial"/>
              </a:defRPr>
            </a:pPr>
            <a:r>
              <a:rPr sz="2925">
                <a:solidFill>
                  <a:srgbClr val="1019EC"/>
                </a:solidFill>
                <a:latin typeface="Arial"/>
                <a:ea typeface="Arial"/>
                <a:cs typeface="Arial"/>
              </a:rPr>
              <a:t>but lose the habit during busy days.</a:t>
            </a:r>
          </a:p>
        </p:txBody>
      </p:sp>
      <p:sp>
        <p:nvSpPr>
          <p:cNvPr id="5" name="First cohort hypothesis">
            <a:extLst xmlns:a="http://schemas.openxmlformats.org/drawingml/2006/main">
              <a:ext uri="{FF2B5EF4-FFF2-40B4-BE49-F238E27FC236}">
                <a16:creationId xmlns:a16="http://schemas.microsoft.com/office/drawing/2014/main" id="{B23CE7ED-1052-4F7F-B831-5F4332CB6FED}"/>
              </a:ext>
            </a:extLst>
          </p:cNvPr>
          <p:cNvSpPr>
            <a:spLocks xmlns:a="http://schemas.openxmlformats.org/drawingml/2006/main" noGrp="1"/>
          </p:cNvSpPr>
          <p:nvPr/>
        </p:nvSpPr>
        <p:spPr>
          <a:xfrm xmlns:a="http://schemas.openxmlformats.org/drawingml/2006/main">
            <a:off x="609600" y="4381500"/>
            <a:ext cx="5619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00">
                <a:solidFill>
                  <a:srgbClr val="737982"/>
                </a:solidFill>
                <a:latin typeface="Arial"/>
                <a:ea typeface="Arial"/>
                <a:cs typeface="Arial"/>
              </a:defRPr>
            </a:pPr>
            <a:r>
              <a:rPr sz="1800">
                <a:solidFill>
                  <a:srgbClr val="737982"/>
                </a:solidFill>
                <a:latin typeface="Arial"/>
                <a:ea typeface="Arial"/>
                <a:cs typeface="Arial"/>
              </a:rPr>
              <a:t>First cohort hypothesis</a:t>
            </a:r>
          </a:p>
        </p:txBody>
      </p:sp>
      <p:sp>
        <p:nvSpPr>
          <p:cNvPr id="6" name="Recruit existing food trackers through&#10;fit">
            <a:extLst xmlns:a="http://schemas.openxmlformats.org/drawingml/2006/main">
              <a:ext uri="{FF2B5EF4-FFF2-40B4-BE49-F238E27FC236}">
                <a16:creationId xmlns:a16="http://schemas.microsoft.com/office/drawing/2014/main" id="{0286B71C-A211-4BB3-A85B-EE9383DEDB7C}"/>
              </a:ext>
            </a:extLst>
          </p:cNvPr>
          <p:cNvSpPr>
            <a:spLocks xmlns:a="http://schemas.openxmlformats.org/drawingml/2006/main" noGrp="1"/>
          </p:cNvSpPr>
          <p:nvPr/>
        </p:nvSpPr>
        <p:spPr>
          <a:xfrm xmlns:a="http://schemas.openxmlformats.org/drawingml/2006/main">
            <a:off x="609600" y="4905375"/>
            <a:ext cx="65722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15181D"/>
                </a:solidFill>
                <a:latin typeface="Arial"/>
                <a:ea typeface="Arial"/>
                <a:cs typeface="Arial"/>
              </a:defRPr>
            </a:pPr>
            <a:r>
              <a:rPr sz="2025">
                <a:solidFill>
                  <a:srgbClr val="15181D"/>
                </a:solidFill>
                <a:latin typeface="Arial"/>
                <a:ea typeface="Arial"/>
                <a:cs typeface="Arial"/>
              </a:rPr>
              <a:t>Recruit existing food trackers through</a:t>
            </a:r>
          </a:p>
          <a:p xmlns:a="http://schemas.openxmlformats.org/drawingml/2006/main">
            <a:pPr>
              <a:buNone/>
              <a:defRPr sz="2025">
                <a:solidFill>
                  <a:srgbClr val="15181D"/>
                </a:solidFill>
                <a:latin typeface="Arial"/>
                <a:ea typeface="Arial"/>
                <a:cs typeface="Arial"/>
              </a:defRPr>
            </a:pPr>
            <a:r>
              <a:rPr sz="2025">
                <a:solidFill>
                  <a:srgbClr val="15181D"/>
                </a:solidFill>
                <a:latin typeface="Arial"/>
                <a:ea typeface="Arial"/>
                <a:cs typeface="Arial"/>
              </a:rPr>
              <a:t>fitness communities and independent coaches.</a:t>
            </a:r>
          </a:p>
          <a:p xmlns:a="http://schemas.openxmlformats.org/drawingml/2006/main">
            <a:pPr>
              <a:buNone/>
              <a:defRPr sz="2025">
                <a:solidFill>
                  <a:srgbClr val="15181D"/>
                </a:solidFill>
                <a:latin typeface="Arial"/>
                <a:ea typeface="Arial"/>
                <a:cs typeface="Arial"/>
              </a:defRPr>
            </a:pPr>
            <a:r>
              <a:rPr sz="2025">
                <a:solidFill>
                  <a:srgbClr val="15181D"/>
                </a:solidFill>
                <a:latin typeface="Arial"/>
                <a:ea typeface="Arial"/>
                <a:cs typeface="Arial"/>
              </a:rPr>
              <a:t>Test comfort, review effort and repeat use.</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087751f3c74404b"/>
          <a:stretch xmlns:a="http://schemas.openxmlformats.org/drawingml/2006/main"/>
        </p:blipFill>
        <p:spPr>
          <a:xfrm xmlns:a="http://schemas.openxmlformats.org/drawingml/2006/main">
            <a:off x="7991475" y="1660525"/>
            <a:ext cx="3409950" cy="4546600"/>
          </a:xfrm>
          <a:prstGeom xmlns:a="http://schemas.openxmlformats.org/drawingml/2006/main" prst="rect">
            <a:avLst/>
          </a:prstGeom>
        </p:spPr>
      </p:pic>
    </p:spTree>
    <p:extLst>
      <p:ext uri="{BB962C8B-B14F-4D97-AF65-F5344CB8AC3E}">
        <p14:creationId xmlns:p14="http://schemas.microsoft.com/office/powerpoint/2010/main" val="1577128540"/>
      </p:ext>
    </p:extLst>
  </p:cSld>
</p:sld>
</file>

<file path=ppt/slides/slide8.xml><?xml version="1.0" encoding="utf-8"?>
<p:sld xmlns:p="http://schemas.openxmlformats.org/presentationml/2006/main">
  <p:cSld>
    <p:bg>
      <p:bgPr>
        <a:solidFill xmlns:a="http://schemas.openxmlformats.org/drawingml/2006/main">
          <a:srgbClr val="EDF0F4"/>
        </a:solidFill>
      </p:bgPr>
    </p:bg>
    <p:spTree>
      <p:nvGrpSpPr>
        <p:cNvPr id="1" name=""/>
        <p:cNvGrpSpPr/>
        <p:nvPr/>
      </p:nvGrpSpPr>
      <p:grpSpPr>
        <a:xfrm xmlns:a="http://schemas.openxmlformats.org/drawingml/2006/main"/>
      </p:grpSpPr>
      <p:sp>
        <p:nvSpPr>
          <p:cNvPr id="6" name="aspera">
            <a:extLst xmlns:a="http://schemas.openxmlformats.org/drawingml/2006/main">
              <a:ext uri="{FF2B5EF4-FFF2-40B4-BE49-F238E27FC236}">
                <a16:creationId xmlns:a16="http://schemas.microsoft.com/office/drawing/2014/main" id="{3BBBC11B-0604-4389-A22F-0D8C0C876DDD}"/>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08">
            <a:extLst xmlns:a="http://schemas.openxmlformats.org/drawingml/2006/main">
              <a:ext uri="{FF2B5EF4-FFF2-40B4-BE49-F238E27FC236}">
                <a16:creationId xmlns:a16="http://schemas.microsoft.com/office/drawing/2014/main" id="{23297B91-6A76-4E9A-942B-B7189DC13639}"/>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08</a:t>
            </a:r>
          </a:p>
        </p:txBody>
      </p:sp>
      <p:sp>
        <p:nvSpPr>
          <p:cNvPr id="3" name="The competition already includes voice">
            <a:extLst xmlns:a="http://schemas.openxmlformats.org/drawingml/2006/main">
              <a:ext uri="{FF2B5EF4-FFF2-40B4-BE49-F238E27FC236}">
                <a16:creationId xmlns:a16="http://schemas.microsoft.com/office/drawing/2014/main" id="{3C14E814-9415-4A53-8490-384D847CFF06}"/>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15181D"/>
                </a:solidFill>
                <a:latin typeface="Arial"/>
                <a:ea typeface="Arial"/>
                <a:cs typeface="Arial"/>
              </a:defRPr>
            </a:pPr>
            <a:r>
              <a:rPr sz="4200">
                <a:solidFill>
                  <a:srgbClr val="15181D"/>
                </a:solidFill>
                <a:latin typeface="Arial"/>
                <a:ea typeface="Arial"/>
                <a:cs typeface="Arial"/>
              </a:rPr>
              <a:t>The competition already includes voice</a:t>
            </a:r>
          </a:p>
        </p:txBody>
      </p:sp>
      <p:graphicFrame>
        <p:nvGraphicFramePr>
          <p:cNvPr id="11" name=""/>
          <p:cNvGraphicFramePr/>
          <p:nvPr/>
        </p:nvGraphicFramePr>
        <p:xfrm>
          <a:off xmlns:a="http://schemas.openxmlformats.org/drawingml/2006/main" x="609600" y="2762250"/>
          <a:ext xmlns:a="http://schemas.openxmlformats.org/drawingml/2006/main" cx="10972800" cy="2886075"/>
        </p:xfrm>
        <a:graphic xmlns:a="http://schemas.openxmlformats.org/drawingml/2006/main">
          <a:graphicData uri="http://schemas.openxmlformats.org/drawingml/2006/table">
            <a:tbl>
              <a:tblPr firstRow="1" bandRow="0"/>
              <a:tblGrid>
                <a:gridCol w="2857500"/>
                <a:gridCol w="3571875"/>
                <a:gridCol w="4543425"/>
              </a:tblGrid>
              <a:tr h="721519">
                <a:tc>
                  <a:txBody>
                    <a:bodyPr lIns="171450" tIns="133350" rIns="171450" bIns="133350">
                      <a:noAutofit/>
                    </a:bodyPr>
                    <a:lstStyle/>
                    <a:p>
                      <a:pPr algn="l">
                        <a:buNone/>
                      </a:pPr>
                      <a:r>
                        <a:rPr sz="1650" b="1">
                          <a:solidFill>
                            <a:srgbClr val="FFFFFF"/>
                          </a:solidFill>
                          <a:latin typeface="Arial"/>
                          <a:ea typeface="Arial"/>
                          <a:cs typeface="Arial"/>
                        </a:rPr>
                        <a:t>Approach</a:t>
                      </a:r>
                    </a:p>
                  </a:txBody>
                  <a:tcPr marL="91440" marR="91440" marT="45720" marB="45720" anchor="ctr">
                    <a:solidFill>
                      <a:srgbClr val="12151C"/>
                    </a:solidFill>
                  </a:tcPr>
                </a:tc>
                <a:tc>
                  <a:txBody>
                    <a:bodyPr lIns="171450" tIns="133350" rIns="171450" bIns="133350">
                      <a:noAutofit/>
                    </a:bodyPr>
                    <a:lstStyle/>
                    <a:p>
                      <a:pPr algn="l">
                        <a:buNone/>
                      </a:pPr>
                      <a:r>
                        <a:rPr sz="1650" b="1">
                          <a:solidFill>
                            <a:srgbClr val="FFFFFF"/>
                          </a:solidFill>
                          <a:latin typeface="Arial"/>
                          <a:ea typeface="Arial"/>
                          <a:cs typeface="Arial"/>
                        </a:rPr>
                        <a:t>Capture moment</a:t>
                      </a:r>
                    </a:p>
                  </a:txBody>
                  <a:tcPr marL="91440" marR="91440" marT="45720" marB="45720" anchor="ctr">
                    <a:solidFill>
                      <a:srgbClr val="12151C"/>
                    </a:solidFill>
                  </a:tcPr>
                </a:tc>
                <a:tc>
                  <a:txBody>
                    <a:bodyPr lIns="171450" tIns="133350" rIns="171450" bIns="133350">
                      <a:noAutofit/>
                    </a:bodyPr>
                    <a:lstStyle/>
                    <a:p>
                      <a:pPr algn="l">
                        <a:buNone/>
                      </a:pPr>
                      <a:r>
                        <a:rPr sz="1650" b="1">
                          <a:solidFill>
                            <a:srgbClr val="FFFFFF"/>
                          </a:solidFill>
                          <a:latin typeface="Arial"/>
                          <a:ea typeface="Arial"/>
                          <a:cs typeface="Arial"/>
                        </a:rPr>
                        <a:t>Implication for Aspera</a:t>
                      </a:r>
                    </a:p>
                  </a:txBody>
                  <a:tcPr marL="91440" marR="91440" marT="45720" marB="45720" anchor="ctr">
                    <a:solidFill>
                      <a:srgbClr val="12151C"/>
                    </a:solidFill>
                  </a:tcPr>
                </a:tc>
              </a:tr>
              <a:tr h="721519">
                <a:tc>
                  <a:txBody>
                    <a:bodyPr lIns="171450" tIns="133350" rIns="171450" bIns="133350">
                      <a:noAutofit/>
                    </a:bodyPr>
                    <a:lstStyle/>
                    <a:p>
                      <a:pPr algn="l">
                        <a:buNone/>
                      </a:pPr>
                      <a:r>
                        <a:rPr sz="1800" b="0">
                          <a:solidFill>
                            <a:srgbClr val="15181D"/>
                          </a:solidFill>
                          <a:latin typeface="Arial"/>
                          <a:ea typeface="Arial"/>
                          <a:cs typeface="Arial"/>
                        </a:rPr>
                        <a:t>Phone food logging</a:t>
                      </a:r>
                    </a:p>
                  </a:txBody>
                  <a:tcPr marL="91440" marR="91440" marT="45720" marB="45720" anchor="ctr">
                    <a:solidFill>
                      <a:srgbClr val="FFFFFF"/>
                    </a:solidFill>
                  </a:tcPr>
                </a:tc>
                <a:tc>
                  <a:txBody>
                    <a:bodyPr lIns="171450" tIns="133350" rIns="171450" bIns="133350">
                      <a:noAutofit/>
                    </a:bodyPr>
                    <a:lstStyle/>
                    <a:p>
                      <a:pPr algn="l">
                        <a:buNone/>
                      </a:pPr>
                      <a:r>
                        <a:rPr sz="1800" b="0">
                          <a:solidFill>
                            <a:srgbClr val="15181D"/>
                          </a:solidFill>
                          <a:latin typeface="Arial"/>
                          <a:ea typeface="Arial"/>
                          <a:cs typeface="Arial"/>
                        </a:rPr>
                        <a:t>Search or voice inside an app</a:t>
                      </a:r>
                    </a:p>
                  </a:txBody>
                  <a:tcPr marL="91440" marR="91440" marT="45720" marB="45720" anchor="ctr">
                    <a:solidFill>
                      <a:srgbClr val="FFFFFF"/>
                    </a:solidFill>
                  </a:tcPr>
                </a:tc>
                <a:tc>
                  <a:txBody>
                    <a:bodyPr lIns="171450" tIns="133350" rIns="171450" bIns="133350">
                      <a:noAutofit/>
                    </a:bodyPr>
                    <a:lstStyle/>
                    <a:p>
                      <a:pPr algn="l">
                        <a:buNone/>
                      </a:pPr>
                      <a:r>
                        <a:rPr sz="1800" b="0">
                          <a:solidFill>
                            <a:srgbClr val="15181D"/>
                          </a:solidFill>
                          <a:latin typeface="Arial"/>
                          <a:ea typeface="Arial"/>
                          <a:cs typeface="Arial"/>
                        </a:rPr>
                        <a:t>No added device to carry or charge</a:t>
                      </a:r>
                    </a:p>
                  </a:txBody>
                  <a:tcPr marL="91440" marR="91440" marT="45720" marB="45720" anchor="ctr">
                    <a:solidFill>
                      <a:srgbClr val="FFFFFF"/>
                    </a:solidFill>
                  </a:tcPr>
                </a:tc>
              </a:tr>
              <a:tr h="721519">
                <a:tc>
                  <a:txBody>
                    <a:bodyPr lIns="171450" tIns="133350" rIns="171450" bIns="133350">
                      <a:noAutofit/>
                    </a:bodyPr>
                    <a:lstStyle/>
                    <a:p>
                      <a:pPr algn="l">
                        <a:buNone/>
                      </a:pPr>
                      <a:r>
                        <a:rPr sz="1800" b="0">
                          <a:solidFill>
                            <a:srgbClr val="15181D"/>
                          </a:solidFill>
                          <a:latin typeface="Arial"/>
                          <a:ea typeface="Arial"/>
                          <a:cs typeface="Arial"/>
                        </a:rPr>
                        <a:t>MyFitnessPal Voice Log</a:t>
                      </a:r>
                    </a:p>
                  </a:txBody>
                  <a:tcPr marL="91440" marR="91440" marT="45720" marB="45720" anchor="ctr">
                    <a:solidFill>
                      <a:srgbClr val="F3F5F8"/>
                    </a:solidFill>
                  </a:tcPr>
                </a:tc>
                <a:tc>
                  <a:txBody>
                    <a:bodyPr lIns="171450" tIns="133350" rIns="171450" bIns="133350">
                      <a:noAutofit/>
                    </a:bodyPr>
                    <a:lstStyle/>
                    <a:p>
                      <a:pPr algn="l">
                        <a:buNone/>
                      </a:pPr>
                      <a:r>
                        <a:rPr sz="1800" b="0">
                          <a:solidFill>
                            <a:srgbClr val="15181D"/>
                          </a:solidFill>
                          <a:latin typeface="Arial"/>
                          <a:ea typeface="Arial"/>
                          <a:cs typeface="Arial"/>
                        </a:rPr>
                        <a:t>Speak in the phone app, then review</a:t>
                      </a:r>
                    </a:p>
                  </a:txBody>
                  <a:tcPr marL="91440" marR="91440" marT="45720" marB="45720" anchor="ctr">
                    <a:solidFill>
                      <a:srgbClr val="F3F5F8"/>
                    </a:solidFill>
                  </a:tcPr>
                </a:tc>
                <a:tc>
                  <a:txBody>
                    <a:bodyPr lIns="171450" tIns="133350" rIns="171450" bIns="133350">
                      <a:noAutofit/>
                    </a:bodyPr>
                    <a:lstStyle/>
                    <a:p>
                      <a:pPr algn="l">
                        <a:buNone/>
                      </a:pPr>
                      <a:r>
                        <a:rPr sz="1800" b="0">
                          <a:solidFill>
                            <a:srgbClr val="15181D"/>
                          </a:solidFill>
                          <a:latin typeface="Arial"/>
                          <a:ea typeface="Arial"/>
                          <a:cs typeface="Arial"/>
                        </a:rPr>
                        <a:t>Voice alone is not a defensible advantage</a:t>
                      </a:r>
                    </a:p>
                  </a:txBody>
                  <a:tcPr marL="91440" marR="91440" marT="45720" marB="45720" anchor="ctr">
                    <a:solidFill>
                      <a:srgbClr val="F3F5F8"/>
                    </a:solidFill>
                  </a:tcPr>
                </a:tc>
              </a:tr>
              <a:tr h="721519">
                <a:tc>
                  <a:txBody>
                    <a:bodyPr lIns="171450" tIns="133350" rIns="171450" bIns="133350">
                      <a:noAutofit/>
                    </a:bodyPr>
                    <a:lstStyle/>
                    <a:p>
                      <a:pPr algn="l">
                        <a:buNone/>
                      </a:pPr>
                      <a:r>
                        <a:rPr sz="1800" b="0">
                          <a:solidFill>
                            <a:srgbClr val="15181D"/>
                          </a:solidFill>
                          <a:latin typeface="Arial"/>
                          <a:ea typeface="Arial"/>
                          <a:cs typeface="Arial"/>
                        </a:rPr>
                        <a:t>Aspera concept</a:t>
                      </a:r>
                    </a:p>
                  </a:txBody>
                  <a:tcPr marL="91440" marR="91440" marT="45720" marB="45720" anchor="ctr">
                    <a:solidFill>
                      <a:srgbClr val="FFFFFF"/>
                    </a:solidFill>
                  </a:tcPr>
                </a:tc>
                <a:tc>
                  <a:txBody>
                    <a:bodyPr lIns="171450" tIns="133350" rIns="171450" bIns="133350">
                      <a:noAutofit/>
                    </a:bodyPr>
                    <a:lstStyle/>
                    <a:p>
                      <a:pPr algn="l">
                        <a:buNone/>
                      </a:pPr>
                      <a:r>
                        <a:rPr sz="1800" b="0">
                          <a:solidFill>
                            <a:srgbClr val="15181D"/>
                          </a:solidFill>
                          <a:latin typeface="Arial"/>
                          <a:ea typeface="Arial"/>
                          <a:cs typeface="Arial"/>
                        </a:rPr>
                        <a:t>Press a wearable, review on the phone</a:t>
                      </a:r>
                    </a:p>
                  </a:txBody>
                  <a:tcPr marL="91440" marR="91440" marT="45720" marB="45720" anchor="ctr">
                    <a:solidFill>
                      <a:srgbClr val="FFFFFF"/>
                    </a:solidFill>
                  </a:tcPr>
                </a:tc>
                <a:tc>
                  <a:txBody>
                    <a:bodyPr lIns="171450" tIns="133350" rIns="171450" bIns="133350">
                      <a:noAutofit/>
                    </a:bodyPr>
                    <a:lstStyle/>
                    <a:p>
                      <a:pPr algn="l">
                        <a:buNone/>
                      </a:pPr>
                      <a:r>
                        <a:rPr sz="1800" b="0">
                          <a:solidFill>
                            <a:srgbClr val="15181D"/>
                          </a:solidFill>
                          <a:latin typeface="Arial"/>
                          <a:ea typeface="Arial"/>
                          <a:cs typeface="Arial"/>
                        </a:rPr>
                        <a:t>Must prove a benefit from wearable capture</a:t>
                      </a:r>
                    </a:p>
                  </a:txBody>
                  <a:tcPr marL="91440" marR="91440" marT="45720" marB="45720" anchor="ctr">
                    <a:solidFill>
                      <a:srgbClr val="FFFFFF"/>
                    </a:solidFill>
                  </a:tcPr>
                </a:tc>
              </a:tr>
            </a:tbl>
          </a:graphicData>
        </a:graphic>
      </p:graphicFrame>
      <p:sp>
        <p:nvSpPr>
          <p:cNvPr id="5" name="MyFitnessPal documents online voice loggin">
            <a:extLst xmlns:a="http://schemas.openxmlformats.org/drawingml/2006/main">
              <a:ext uri="{FF2B5EF4-FFF2-40B4-BE49-F238E27FC236}">
                <a16:creationId xmlns:a16="http://schemas.microsoft.com/office/drawing/2014/main" id="{6FDCA2E1-62C5-417B-9BF9-82972956F5DB}"/>
              </a:ext>
            </a:extLst>
          </p:cNvPr>
          <p:cNvSpPr>
            <a:spLocks xmlns:a="http://schemas.openxmlformats.org/drawingml/2006/main" noGrp="1"/>
          </p:cNvSpPr>
          <p:nvPr/>
        </p:nvSpPr>
        <p:spPr>
          <a:xfrm xmlns:a="http://schemas.openxmlformats.org/drawingml/2006/main">
            <a:off x="609600" y="5981700"/>
            <a:ext cx="10477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350">
                <a:solidFill>
                  <a:srgbClr val="737982"/>
                </a:solidFill>
                <a:latin typeface="Arial"/>
                <a:ea typeface="Arial"/>
                <a:cs typeface="Arial"/>
              </a:defRPr>
            </a:pPr>
            <a:r>
              <a:rPr sz="1350">
                <a:solidFill>
                  <a:srgbClr val="737982"/>
                </a:solidFill>
                <a:latin typeface="Arial"/>
                <a:ea typeface="Arial"/>
                <a:cs typeface="Arial"/>
              </a:rPr>
              <a:t>MyFitnessPal documents online voice logging and review before saving. Aspera features are planned.</a:t>
            </a:r>
          </a:p>
        </p:txBody>
      </p:sp>
    </p:spTree>
    <p:extLst>
      <p:ext uri="{BB962C8B-B14F-4D97-AF65-F5344CB8AC3E}">
        <p14:creationId xmlns:p14="http://schemas.microsoft.com/office/powerpoint/2010/main" val="16989120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aspera">
            <a:extLst xmlns:a="http://schemas.openxmlformats.org/drawingml/2006/main">
              <a:ext uri="{FF2B5EF4-FFF2-40B4-BE49-F238E27FC236}">
                <a16:creationId xmlns:a16="http://schemas.microsoft.com/office/drawing/2014/main" id="{3AD5591C-9B82-4EDC-AC0C-267193AD2A86}"/>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09">
            <a:extLst xmlns:a="http://schemas.openxmlformats.org/drawingml/2006/main">
              <a:ext uri="{FF2B5EF4-FFF2-40B4-BE49-F238E27FC236}">
                <a16:creationId xmlns:a16="http://schemas.microsoft.com/office/drawing/2014/main" id="{D7A46BCB-1C54-4779-9E16-E41842DCB61A}"/>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09</a:t>
            </a:r>
          </a:p>
        </p:txBody>
      </p:sp>
      <p:sp>
        <p:nvSpPr>
          <p:cNvPr id="3" name="Hardware and software economics">
            <a:extLst xmlns:a="http://schemas.openxmlformats.org/drawingml/2006/main">
              <a:ext uri="{FF2B5EF4-FFF2-40B4-BE49-F238E27FC236}">
                <a16:creationId xmlns:a16="http://schemas.microsoft.com/office/drawing/2014/main" id="{ECDD5E5B-98C9-48FC-AEFD-8045D5906A99}"/>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15181D"/>
                </a:solidFill>
                <a:latin typeface="Arial"/>
                <a:ea typeface="Arial"/>
                <a:cs typeface="Arial"/>
              </a:defRPr>
            </a:pPr>
            <a:r>
              <a:rPr sz="4200">
                <a:solidFill>
                  <a:srgbClr val="15181D"/>
                </a:solidFill>
                <a:latin typeface="Arial"/>
                <a:ea typeface="Arial"/>
                <a:cs typeface="Arial"/>
              </a:rPr>
              <a:t>Hardware and software economics</a:t>
            </a:r>
          </a:p>
        </p:txBody>
      </p:sp>
      <p:sp>
        <p:nvSpPr>
          <p:cNvPr id="4" name="A model to validate">
            <a:extLst xmlns:a="http://schemas.openxmlformats.org/drawingml/2006/main">
              <a:ext uri="{FF2B5EF4-FFF2-40B4-BE49-F238E27FC236}">
                <a16:creationId xmlns:a16="http://schemas.microsoft.com/office/drawing/2014/main" id="{05FD915F-8E55-489C-B1B7-D3994E2D2BD5}"/>
              </a:ext>
            </a:extLst>
          </p:cNvPr>
          <p:cNvSpPr>
            <a:spLocks xmlns:a="http://schemas.openxmlformats.org/drawingml/2006/main" noGrp="1"/>
          </p:cNvSpPr>
          <p:nvPr/>
        </p:nvSpPr>
        <p:spPr>
          <a:xfrm xmlns:a="http://schemas.openxmlformats.org/drawingml/2006/main">
            <a:off x="609600" y="2305050"/>
            <a:ext cx="7143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00">
                <a:solidFill>
                  <a:srgbClr val="1019EC"/>
                </a:solidFill>
                <a:latin typeface="Arial"/>
                <a:ea typeface="Arial"/>
                <a:cs typeface="Arial"/>
              </a:defRPr>
            </a:pPr>
            <a:r>
              <a:rPr sz="1800">
                <a:solidFill>
                  <a:srgbClr val="1019EC"/>
                </a:solidFill>
                <a:latin typeface="Arial"/>
                <a:ea typeface="Arial"/>
                <a:cs typeface="Arial"/>
              </a:rPr>
              <a:t>A model to validate</a:t>
            </a:r>
          </a:p>
        </p:txBody>
      </p:sp>
      <p:sp>
        <p:nvSpPr>
          <p:cNvPr id="5" name="Pendant purchase">
            <a:extLst xmlns:a="http://schemas.openxmlformats.org/drawingml/2006/main">
              <a:ext uri="{FF2B5EF4-FFF2-40B4-BE49-F238E27FC236}">
                <a16:creationId xmlns:a16="http://schemas.microsoft.com/office/drawing/2014/main" id="{46C3B81C-F0D9-4FDE-80D3-F0D050C1322E}"/>
              </a:ext>
            </a:extLst>
          </p:cNvPr>
          <p:cNvSpPr>
            <a:spLocks xmlns:a="http://schemas.openxmlformats.org/drawingml/2006/main" noGrp="1"/>
          </p:cNvSpPr>
          <p:nvPr/>
        </p:nvSpPr>
        <p:spPr>
          <a:xfrm xmlns:a="http://schemas.openxmlformats.org/drawingml/2006/main">
            <a:off x="609600" y="3219450"/>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700">
                <a:solidFill>
                  <a:srgbClr val="15181D"/>
                </a:solidFill>
                <a:latin typeface="Arial"/>
                <a:ea typeface="Arial"/>
                <a:cs typeface="Arial"/>
              </a:defRPr>
            </a:pPr>
            <a:r>
              <a:rPr sz="2700">
                <a:solidFill>
                  <a:srgbClr val="15181D"/>
                </a:solidFill>
                <a:latin typeface="Arial"/>
                <a:ea typeface="Arial"/>
                <a:cs typeface="Arial"/>
              </a:rPr>
              <a:t>Pendant purchase</a:t>
            </a:r>
          </a:p>
        </p:txBody>
      </p:sp>
      <p:sp>
        <p:nvSpPr>
          <p:cNvPr id="6" name="Revenue must cover the device, fulfillment">
            <a:extLst xmlns:a="http://schemas.openxmlformats.org/drawingml/2006/main">
              <a:ext uri="{FF2B5EF4-FFF2-40B4-BE49-F238E27FC236}">
                <a16:creationId xmlns:a16="http://schemas.microsoft.com/office/drawing/2014/main" id="{B1DA8A97-84C4-4637-BFAF-D2F070236C94}"/>
              </a:ext>
            </a:extLst>
          </p:cNvPr>
          <p:cNvSpPr>
            <a:spLocks xmlns:a="http://schemas.openxmlformats.org/drawingml/2006/main" noGrp="1"/>
          </p:cNvSpPr>
          <p:nvPr/>
        </p:nvSpPr>
        <p:spPr>
          <a:xfrm xmlns:a="http://schemas.openxmlformats.org/drawingml/2006/main">
            <a:off x="609600" y="3914775"/>
            <a:ext cx="49815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737982"/>
                </a:solidFill>
                <a:latin typeface="Arial"/>
                <a:ea typeface="Arial"/>
                <a:cs typeface="Arial"/>
              </a:defRPr>
            </a:pPr>
            <a:r>
              <a:rPr sz="2025">
                <a:solidFill>
                  <a:srgbClr val="737982"/>
                </a:solidFill>
                <a:latin typeface="Arial"/>
                <a:ea typeface="Arial"/>
                <a:cs typeface="Arial"/>
              </a:rPr>
              <a:t>Revenue must cover the device, fulfillment,</a:t>
            </a:r>
          </a:p>
          <a:p xmlns:a="http://schemas.openxmlformats.org/drawingml/2006/main">
            <a:pPr>
              <a:buNone/>
              <a:defRPr sz="2025">
                <a:solidFill>
                  <a:srgbClr val="737982"/>
                </a:solidFill>
                <a:latin typeface="Arial"/>
                <a:ea typeface="Arial"/>
                <a:cs typeface="Arial"/>
              </a:defRPr>
            </a:pPr>
            <a:r>
              <a:rPr sz="2025">
                <a:solidFill>
                  <a:srgbClr val="737982"/>
                </a:solidFill>
                <a:latin typeface="Arial"/>
                <a:ea typeface="Arial"/>
                <a:cs typeface="Arial"/>
              </a:rPr>
              <a:t>returns and warranty support.</a:t>
            </a:r>
          </a:p>
        </p:txBody>
      </p:sp>
      <p:sp>
        <p:nvSpPr>
          <p:cNvPr id="7" name="MetricSync service">
            <a:extLst xmlns:a="http://schemas.openxmlformats.org/drawingml/2006/main">
              <a:ext uri="{FF2B5EF4-FFF2-40B4-BE49-F238E27FC236}">
                <a16:creationId xmlns:a16="http://schemas.microsoft.com/office/drawing/2014/main" id="{9F64FCEB-1988-4CA0-B1F1-35D1388B14F4}"/>
              </a:ext>
            </a:extLst>
          </p:cNvPr>
          <p:cNvSpPr>
            <a:spLocks xmlns:a="http://schemas.openxmlformats.org/drawingml/2006/main" noGrp="1"/>
          </p:cNvSpPr>
          <p:nvPr/>
        </p:nvSpPr>
        <p:spPr>
          <a:xfrm xmlns:a="http://schemas.openxmlformats.org/drawingml/2006/main">
            <a:off x="6610350" y="3219450"/>
            <a:ext cx="4857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700">
                <a:solidFill>
                  <a:srgbClr val="15181D"/>
                </a:solidFill>
                <a:latin typeface="Arial"/>
                <a:ea typeface="Arial"/>
                <a:cs typeface="Arial"/>
              </a:defRPr>
            </a:pPr>
            <a:r>
              <a:rPr sz="2700">
                <a:solidFill>
                  <a:srgbClr val="15181D"/>
                </a:solidFill>
                <a:latin typeface="Arial"/>
                <a:ea typeface="Arial"/>
                <a:cs typeface="Arial"/>
              </a:rPr>
              <a:t>MetricSync service</a:t>
            </a:r>
          </a:p>
        </p:txBody>
      </p:sp>
      <p:sp>
        <p:nvSpPr>
          <p:cNvPr id="8" name="Test an optional subscription against&#10;ongo">
            <a:extLst xmlns:a="http://schemas.openxmlformats.org/drawingml/2006/main">
              <a:ext uri="{FF2B5EF4-FFF2-40B4-BE49-F238E27FC236}">
                <a16:creationId xmlns:a16="http://schemas.microsoft.com/office/drawing/2014/main" id="{6013ABA4-1336-44C0-B547-45F66D6782AF}"/>
              </a:ext>
            </a:extLst>
          </p:cNvPr>
          <p:cNvSpPr>
            <a:spLocks xmlns:a="http://schemas.openxmlformats.org/drawingml/2006/main" noGrp="1"/>
          </p:cNvSpPr>
          <p:nvPr/>
        </p:nvSpPr>
        <p:spPr>
          <a:xfrm xmlns:a="http://schemas.openxmlformats.org/drawingml/2006/main">
            <a:off x="6610350" y="3914775"/>
            <a:ext cx="49053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737982"/>
                </a:solidFill>
                <a:latin typeface="Arial"/>
                <a:ea typeface="Arial"/>
                <a:cs typeface="Arial"/>
              </a:defRPr>
            </a:pPr>
            <a:r>
              <a:rPr sz="2025">
                <a:solidFill>
                  <a:srgbClr val="737982"/>
                </a:solidFill>
                <a:latin typeface="Arial"/>
                <a:ea typeface="Arial"/>
                <a:cs typeface="Arial"/>
              </a:rPr>
              <a:t>Test an optional subscription against</a:t>
            </a:r>
          </a:p>
          <a:p xmlns:a="http://schemas.openxmlformats.org/drawingml/2006/main">
            <a:pPr>
              <a:buNone/>
              <a:defRPr sz="2025">
                <a:solidFill>
                  <a:srgbClr val="737982"/>
                </a:solidFill>
                <a:latin typeface="Arial"/>
                <a:ea typeface="Arial"/>
                <a:cs typeface="Arial"/>
              </a:defRPr>
            </a:pPr>
            <a:r>
              <a:rPr sz="2025">
                <a:solidFill>
                  <a:srgbClr val="737982"/>
                </a:solidFill>
                <a:latin typeface="Arial"/>
                <a:ea typeface="Arial"/>
                <a:cs typeface="Arial"/>
              </a:rPr>
              <a:t>ongoing processing and support costs.</a:t>
            </a:r>
          </a:p>
        </p:txBody>
      </p:sp>
      <p:sp>
        <p:nvSpPr>
          <p:cNvPr id="9" name="Commercial gate">
            <a:extLst xmlns:a="http://schemas.openxmlformats.org/drawingml/2006/main">
              <a:ext uri="{FF2B5EF4-FFF2-40B4-BE49-F238E27FC236}">
                <a16:creationId xmlns:a16="http://schemas.microsoft.com/office/drawing/2014/main" id="{32F93BA2-C6EC-4A20-A092-AAA5FC4A1820}"/>
              </a:ext>
            </a:extLst>
          </p:cNvPr>
          <p:cNvSpPr>
            <a:spLocks xmlns:a="http://schemas.openxmlformats.org/drawingml/2006/main" noGrp="1"/>
          </p:cNvSpPr>
          <p:nvPr/>
        </p:nvSpPr>
        <p:spPr>
          <a:xfrm xmlns:a="http://schemas.openxmlformats.org/drawingml/2006/main">
            <a:off x="609600" y="5295900"/>
            <a:ext cx="428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725">
                <a:solidFill>
                  <a:srgbClr val="1019EC"/>
                </a:solidFill>
                <a:latin typeface="Arial"/>
                <a:ea typeface="Arial"/>
                <a:cs typeface="Arial"/>
              </a:defRPr>
            </a:pPr>
            <a:r>
              <a:rPr sz="1725">
                <a:solidFill>
                  <a:srgbClr val="1019EC"/>
                </a:solidFill>
                <a:latin typeface="Arial"/>
                <a:ea typeface="Arial"/>
                <a:cs typeface="Arial"/>
              </a:rPr>
              <a:t>Commercial gate</a:t>
            </a:r>
          </a:p>
        </p:txBody>
      </p:sp>
      <p:sp>
        <p:nvSpPr>
          <p:cNvPr id="10" name="Willingness to pay and retained use must j">
            <a:extLst xmlns:a="http://schemas.openxmlformats.org/drawingml/2006/main">
              <a:ext uri="{FF2B5EF4-FFF2-40B4-BE49-F238E27FC236}">
                <a16:creationId xmlns:a16="http://schemas.microsoft.com/office/drawing/2014/main" id="{9D2CBE27-214D-43C3-993C-B277BC5A29B4}"/>
              </a:ext>
            </a:extLst>
          </p:cNvPr>
          <p:cNvSpPr>
            <a:spLocks xmlns:a="http://schemas.openxmlformats.org/drawingml/2006/main" noGrp="1"/>
          </p:cNvSpPr>
          <p:nvPr/>
        </p:nvSpPr>
        <p:spPr>
          <a:xfrm xmlns:a="http://schemas.openxmlformats.org/drawingml/2006/main">
            <a:off x="609600" y="57721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15181D"/>
                </a:solidFill>
                <a:latin typeface="Arial"/>
                <a:ea typeface="Arial"/>
                <a:cs typeface="Arial"/>
              </a:defRPr>
            </a:pPr>
            <a:r>
              <a:rPr sz="2175">
                <a:solidFill>
                  <a:srgbClr val="15181D"/>
                </a:solidFill>
                <a:latin typeface="Arial"/>
                <a:ea typeface="Arial"/>
                <a:cs typeface="Arial"/>
              </a:rPr>
              <a:t>Willingness to pay and retained use must justify both the device and its service.</a:t>
            </a:r>
          </a:p>
        </p:txBody>
      </p:sp>
    </p:spTree>
    <p:extLst>
      <p:ext uri="{BB962C8B-B14F-4D97-AF65-F5344CB8AC3E}">
        <p14:creationId xmlns:p14="http://schemas.microsoft.com/office/powerpoint/2010/main" val="1423059201"/>
      </p:ext>
    </p:extLst>
  </p:cSld>
</p:sld>
</file>

<file path=ppt/slides/slide10.xml><?xml version="1.0" encoding="utf-8"?>
<p:sld xmlns:p="http://schemas.openxmlformats.org/presentationml/2006/main">
  <p:cSld>
    <p:bg>
      <p:bgPr>
        <a:solidFill xmlns:a="http://schemas.openxmlformats.org/drawingml/2006/main">
          <a:srgbClr val="12151C"/>
        </a:solidFill>
      </p:bgPr>
    </p:bg>
    <p:spTree>
      <p:nvGrpSpPr>
        <p:cNvPr id="1" name=""/>
        <p:cNvGrpSpPr/>
        <p:nvPr/>
      </p:nvGrpSpPr>
      <p:grpSpPr>
        <a:xfrm xmlns:a="http://schemas.openxmlformats.org/drawingml/2006/main"/>
      </p:grpSpPr>
      <p:sp>
        <p:nvSpPr>
          <p:cNvPr id="13" name="aspera">
            <a:extLst xmlns:a="http://schemas.openxmlformats.org/drawingml/2006/main">
              <a:ext uri="{FF2B5EF4-FFF2-40B4-BE49-F238E27FC236}">
                <a16:creationId xmlns:a16="http://schemas.microsoft.com/office/drawing/2014/main" id="{056EB706-3541-497D-A8ED-0FECED3949C4}"/>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FFFFFF"/>
                </a:solidFill>
                <a:latin typeface="Arial"/>
                <a:ea typeface="Arial"/>
                <a:cs typeface="Arial"/>
              </a:defRPr>
            </a:pPr>
            <a:r>
              <a:rPr sz="2100">
                <a:solidFill>
                  <a:srgbClr val="FFFFFF"/>
                </a:solidFill>
                <a:latin typeface="Arial"/>
                <a:ea typeface="Arial"/>
                <a:cs typeface="Arial"/>
              </a:rPr>
              <a:t>aspera</a:t>
            </a:r>
          </a:p>
        </p:txBody>
      </p:sp>
      <p:sp>
        <p:nvSpPr>
          <p:cNvPr id="2" name="10">
            <a:extLst xmlns:a="http://schemas.openxmlformats.org/drawingml/2006/main">
              <a:ext uri="{FF2B5EF4-FFF2-40B4-BE49-F238E27FC236}">
                <a16:creationId xmlns:a16="http://schemas.microsoft.com/office/drawing/2014/main" id="{4CCD1E71-9CE4-4D94-875D-12C5F9E7A6F5}"/>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BCC1CB"/>
                </a:solidFill>
                <a:latin typeface="Arial"/>
                <a:ea typeface="Arial"/>
                <a:cs typeface="Arial"/>
              </a:defRPr>
            </a:pPr>
            <a:r>
              <a:rPr sz="1275">
                <a:solidFill>
                  <a:srgbClr val="BCC1CB"/>
                </a:solidFill>
                <a:latin typeface="Arial"/>
                <a:ea typeface="Arial"/>
                <a:cs typeface="Arial"/>
              </a:rPr>
              <a:t>10</a:t>
            </a:r>
          </a:p>
        </p:txBody>
      </p:sp>
      <p:sp>
        <p:nvSpPr>
          <p:cNvPr id="3" name="The pilot must prove the complete habit">
            <a:extLst xmlns:a="http://schemas.openxmlformats.org/drawingml/2006/main">
              <a:ext uri="{FF2B5EF4-FFF2-40B4-BE49-F238E27FC236}">
                <a16:creationId xmlns:a16="http://schemas.microsoft.com/office/drawing/2014/main" id="{D14F2704-C253-4B69-89C6-F4C01B3E7EBA}"/>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FFFFFF"/>
                </a:solidFill>
                <a:latin typeface="Arial"/>
                <a:ea typeface="Arial"/>
                <a:cs typeface="Arial"/>
              </a:defRPr>
            </a:pPr>
            <a:r>
              <a:rPr sz="4200">
                <a:solidFill>
                  <a:srgbClr val="FFFFFF"/>
                </a:solidFill>
                <a:latin typeface="Arial"/>
                <a:ea typeface="Arial"/>
                <a:cs typeface="Arial"/>
              </a:rPr>
              <a:t>The pilot must prove the complete habit</a:t>
            </a:r>
          </a:p>
        </p:txBody>
      </p:sp>
      <p:sp>
        <p:nvSpPr>
          <p:cNvPr id="4" name="Capture is only the beginning.&#10;Success inc">
            <a:extLst xmlns:a="http://schemas.openxmlformats.org/drawingml/2006/main">
              <a:ext uri="{FF2B5EF4-FFF2-40B4-BE49-F238E27FC236}">
                <a16:creationId xmlns:a16="http://schemas.microsoft.com/office/drawing/2014/main" id="{1DCFB791-54DD-4BE7-9BC7-D9AEF43BCD2E}"/>
              </a:ext>
            </a:extLst>
          </p:cNvPr>
          <p:cNvSpPr>
            <a:spLocks xmlns:a="http://schemas.openxmlformats.org/drawingml/2006/main" noGrp="1"/>
          </p:cNvSpPr>
          <p:nvPr/>
        </p:nvSpPr>
        <p:spPr>
          <a:xfrm xmlns:a="http://schemas.openxmlformats.org/drawingml/2006/main">
            <a:off x="609600" y="2333625"/>
            <a:ext cx="1047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475">
                <a:solidFill>
                  <a:srgbClr val="BCC1CB"/>
                </a:solidFill>
                <a:latin typeface="Arial"/>
                <a:ea typeface="Arial"/>
                <a:cs typeface="Arial"/>
              </a:defRPr>
            </a:pPr>
            <a:r>
              <a:rPr sz="2475">
                <a:solidFill>
                  <a:srgbClr val="BCC1CB"/>
                </a:solidFill>
                <a:latin typeface="Arial"/>
                <a:ea typeface="Arial"/>
                <a:cs typeface="Arial"/>
              </a:rPr>
              <a:t>Capture is only the beginning.</a:t>
            </a:r>
          </a:p>
          <a:p xmlns:a="http://schemas.openxmlformats.org/drawingml/2006/main">
            <a:pPr>
              <a:buNone/>
              <a:defRPr sz="2475">
                <a:solidFill>
                  <a:srgbClr val="BCC1CB"/>
                </a:solidFill>
                <a:latin typeface="Arial"/>
                <a:ea typeface="Arial"/>
                <a:cs typeface="Arial"/>
              </a:defRPr>
            </a:pPr>
            <a:r>
              <a:rPr sz="2475">
                <a:solidFill>
                  <a:srgbClr val="BCC1CB"/>
                </a:solidFill>
                <a:latin typeface="Arial"/>
                <a:ea typeface="Arial"/>
                <a:cs typeface="Arial"/>
              </a:rPr>
              <a:t>Success includes a meal the user actually confirms.</a:t>
            </a:r>
          </a:p>
        </p:txBody>
      </p:sp>
      <p:sp>
        <p:nvSpPr>
          <p:cNvPr id="5" name="Use">
            <a:extLst xmlns:a="http://schemas.openxmlformats.org/drawingml/2006/main">
              <a:ext uri="{FF2B5EF4-FFF2-40B4-BE49-F238E27FC236}">
                <a16:creationId xmlns:a16="http://schemas.microsoft.com/office/drawing/2014/main" id="{EFB2AA73-D59B-40DC-913D-103D62B41318}"/>
              </a:ext>
            </a:extLst>
          </p:cNvPr>
          <p:cNvSpPr>
            <a:spLocks xmlns:a="http://schemas.openxmlformats.org/drawingml/2006/main" noGrp="1"/>
          </p:cNvSpPr>
          <p:nvPr/>
        </p:nvSpPr>
        <p:spPr>
          <a:xfrm xmlns:a="http://schemas.openxmlformats.org/drawingml/2006/main">
            <a:off x="609600" y="3771900"/>
            <a:ext cx="2371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FFFFFF"/>
                </a:solidFill>
                <a:latin typeface="Arial"/>
                <a:ea typeface="Arial"/>
                <a:cs typeface="Arial"/>
              </a:defRPr>
            </a:pPr>
            <a:r>
              <a:rPr sz="2025">
                <a:solidFill>
                  <a:srgbClr val="FFFFFF"/>
                </a:solidFill>
                <a:latin typeface="Arial"/>
                <a:ea typeface="Arial"/>
                <a:cs typeface="Arial"/>
              </a:rPr>
              <a:t>Use</a:t>
            </a:r>
          </a:p>
        </p:txBody>
      </p:sp>
      <p:sp>
        <p:nvSpPr>
          <p:cNvPr id="6" name="Confirmed meals per active day">
            <a:extLst xmlns:a="http://schemas.openxmlformats.org/drawingml/2006/main">
              <a:ext uri="{FF2B5EF4-FFF2-40B4-BE49-F238E27FC236}">
                <a16:creationId xmlns:a16="http://schemas.microsoft.com/office/drawing/2014/main" id="{BB29BB9B-356A-443E-A89C-F5C1E5F622C9}"/>
              </a:ext>
            </a:extLst>
          </p:cNvPr>
          <p:cNvSpPr>
            <a:spLocks xmlns:a="http://schemas.openxmlformats.org/drawingml/2006/main" noGrp="1"/>
          </p:cNvSpPr>
          <p:nvPr/>
        </p:nvSpPr>
        <p:spPr>
          <a:xfrm xmlns:a="http://schemas.openxmlformats.org/drawingml/2006/main">
            <a:off x="3457575" y="3771900"/>
            <a:ext cx="76581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BCC1CB"/>
                </a:solidFill>
                <a:latin typeface="Arial"/>
                <a:ea typeface="Arial"/>
                <a:cs typeface="Arial"/>
              </a:defRPr>
            </a:pPr>
            <a:r>
              <a:rPr sz="2175">
                <a:solidFill>
                  <a:srgbClr val="BCC1CB"/>
                </a:solidFill>
                <a:latin typeface="Arial"/>
                <a:ea typeface="Arial"/>
                <a:cs typeface="Arial"/>
              </a:rPr>
              <a:t>Confirmed meals per active day</a:t>
            </a:r>
          </a:p>
        </p:txBody>
      </p:sp>
      <p:sp>
        <p:nvSpPr>
          <p:cNvPr id="7" name="Effort">
            <a:extLst xmlns:a="http://schemas.openxmlformats.org/drawingml/2006/main">
              <a:ext uri="{FF2B5EF4-FFF2-40B4-BE49-F238E27FC236}">
                <a16:creationId xmlns:a16="http://schemas.microsoft.com/office/drawing/2014/main" id="{90B82AD2-A6B5-41F7-9863-D3D1C72E1ADD}"/>
              </a:ext>
            </a:extLst>
          </p:cNvPr>
          <p:cNvSpPr>
            <a:spLocks xmlns:a="http://schemas.openxmlformats.org/drawingml/2006/main" noGrp="1"/>
          </p:cNvSpPr>
          <p:nvPr/>
        </p:nvSpPr>
        <p:spPr>
          <a:xfrm xmlns:a="http://schemas.openxmlformats.org/drawingml/2006/main">
            <a:off x="609600" y="4343400"/>
            <a:ext cx="2371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FFFFFF"/>
                </a:solidFill>
                <a:latin typeface="Arial"/>
                <a:ea typeface="Arial"/>
                <a:cs typeface="Arial"/>
              </a:defRPr>
            </a:pPr>
            <a:r>
              <a:rPr sz="2025">
                <a:solidFill>
                  <a:srgbClr val="FFFFFF"/>
                </a:solidFill>
                <a:latin typeface="Arial"/>
                <a:ea typeface="Arial"/>
                <a:cs typeface="Arial"/>
              </a:rPr>
              <a:t>Effort</a:t>
            </a:r>
          </a:p>
        </p:txBody>
      </p:sp>
      <p:sp>
        <p:nvSpPr>
          <p:cNvPr id="8" name="Capture time plus review time">
            <a:extLst xmlns:a="http://schemas.openxmlformats.org/drawingml/2006/main">
              <a:ext uri="{FF2B5EF4-FFF2-40B4-BE49-F238E27FC236}">
                <a16:creationId xmlns:a16="http://schemas.microsoft.com/office/drawing/2014/main" id="{F417A374-5396-46C8-80DF-056C03B076C4}"/>
              </a:ext>
            </a:extLst>
          </p:cNvPr>
          <p:cNvSpPr>
            <a:spLocks xmlns:a="http://schemas.openxmlformats.org/drawingml/2006/main" noGrp="1"/>
          </p:cNvSpPr>
          <p:nvPr/>
        </p:nvSpPr>
        <p:spPr>
          <a:xfrm xmlns:a="http://schemas.openxmlformats.org/drawingml/2006/main">
            <a:off x="3457575" y="4343400"/>
            <a:ext cx="76581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BCC1CB"/>
                </a:solidFill>
                <a:latin typeface="Arial"/>
                <a:ea typeface="Arial"/>
                <a:cs typeface="Arial"/>
              </a:defRPr>
            </a:pPr>
            <a:r>
              <a:rPr sz="2175">
                <a:solidFill>
                  <a:srgbClr val="BCC1CB"/>
                </a:solidFill>
                <a:latin typeface="Arial"/>
                <a:ea typeface="Arial"/>
                <a:cs typeface="Arial"/>
              </a:rPr>
              <a:t>Capture time plus review time</a:t>
            </a:r>
          </a:p>
        </p:txBody>
      </p:sp>
      <p:sp>
        <p:nvSpPr>
          <p:cNvPr id="9" name="Reliability">
            <a:extLst xmlns:a="http://schemas.openxmlformats.org/drawingml/2006/main">
              <a:ext uri="{FF2B5EF4-FFF2-40B4-BE49-F238E27FC236}">
                <a16:creationId xmlns:a16="http://schemas.microsoft.com/office/drawing/2014/main" id="{EE3BFA73-20A6-49E2-BDEA-90FD994F8760}"/>
              </a:ext>
            </a:extLst>
          </p:cNvPr>
          <p:cNvSpPr>
            <a:spLocks xmlns:a="http://schemas.openxmlformats.org/drawingml/2006/main" noGrp="1"/>
          </p:cNvSpPr>
          <p:nvPr/>
        </p:nvSpPr>
        <p:spPr>
          <a:xfrm xmlns:a="http://schemas.openxmlformats.org/drawingml/2006/main">
            <a:off x="609600" y="4914900"/>
            <a:ext cx="2371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FFFFFF"/>
                </a:solidFill>
                <a:latin typeface="Arial"/>
                <a:ea typeface="Arial"/>
                <a:cs typeface="Arial"/>
              </a:defRPr>
            </a:pPr>
            <a:r>
              <a:rPr sz="2025">
                <a:solidFill>
                  <a:srgbClr val="FFFFFF"/>
                </a:solidFill>
                <a:latin typeface="Arial"/>
                <a:ea typeface="Arial"/>
                <a:cs typeface="Arial"/>
              </a:rPr>
              <a:t>Reliability</a:t>
            </a:r>
          </a:p>
        </p:txBody>
      </p:sp>
      <p:sp>
        <p:nvSpPr>
          <p:cNvPr id="10" name="Lost recordings and duplicate entries">
            <a:extLst xmlns:a="http://schemas.openxmlformats.org/drawingml/2006/main">
              <a:ext uri="{FF2B5EF4-FFF2-40B4-BE49-F238E27FC236}">
                <a16:creationId xmlns:a16="http://schemas.microsoft.com/office/drawing/2014/main" id="{47541833-0CFC-4743-B5F1-CA3F86BFC8BC}"/>
              </a:ext>
            </a:extLst>
          </p:cNvPr>
          <p:cNvSpPr>
            <a:spLocks xmlns:a="http://schemas.openxmlformats.org/drawingml/2006/main" noGrp="1"/>
          </p:cNvSpPr>
          <p:nvPr/>
        </p:nvSpPr>
        <p:spPr>
          <a:xfrm xmlns:a="http://schemas.openxmlformats.org/drawingml/2006/main">
            <a:off x="3457575" y="4914900"/>
            <a:ext cx="76581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BCC1CB"/>
                </a:solidFill>
                <a:latin typeface="Arial"/>
                <a:ea typeface="Arial"/>
                <a:cs typeface="Arial"/>
              </a:defRPr>
            </a:pPr>
            <a:r>
              <a:rPr sz="2175">
                <a:solidFill>
                  <a:srgbClr val="BCC1CB"/>
                </a:solidFill>
                <a:latin typeface="Arial"/>
                <a:ea typeface="Arial"/>
                <a:cs typeface="Arial"/>
              </a:rPr>
              <a:t>Lost recordings and duplicate entries</a:t>
            </a:r>
          </a:p>
        </p:txBody>
      </p:sp>
      <p:sp>
        <p:nvSpPr>
          <p:cNvPr id="11" name="Trust">
            <a:extLst xmlns:a="http://schemas.openxmlformats.org/drawingml/2006/main">
              <a:ext uri="{FF2B5EF4-FFF2-40B4-BE49-F238E27FC236}">
                <a16:creationId xmlns:a16="http://schemas.microsoft.com/office/drawing/2014/main" id="{00440D16-2779-494C-9FCB-1438355D2C36}"/>
              </a:ext>
            </a:extLst>
          </p:cNvPr>
          <p:cNvSpPr>
            <a:spLocks xmlns:a="http://schemas.openxmlformats.org/drawingml/2006/main" noGrp="1"/>
          </p:cNvSpPr>
          <p:nvPr/>
        </p:nvSpPr>
        <p:spPr>
          <a:xfrm xmlns:a="http://schemas.openxmlformats.org/drawingml/2006/main">
            <a:off x="609600" y="5486400"/>
            <a:ext cx="23717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FFFFFF"/>
                </a:solidFill>
                <a:latin typeface="Arial"/>
                <a:ea typeface="Arial"/>
                <a:cs typeface="Arial"/>
              </a:defRPr>
            </a:pPr>
            <a:r>
              <a:rPr sz="2025">
                <a:solidFill>
                  <a:srgbClr val="FFFFFF"/>
                </a:solidFill>
                <a:latin typeface="Arial"/>
                <a:ea typeface="Arial"/>
                <a:cs typeface="Arial"/>
              </a:rPr>
              <a:t>Trust</a:t>
            </a:r>
          </a:p>
        </p:txBody>
      </p:sp>
      <p:sp>
        <p:nvSpPr>
          <p:cNvPr id="12" name="Food and portion corrections">
            <a:extLst xmlns:a="http://schemas.openxmlformats.org/drawingml/2006/main">
              <a:ext uri="{FF2B5EF4-FFF2-40B4-BE49-F238E27FC236}">
                <a16:creationId xmlns:a16="http://schemas.microsoft.com/office/drawing/2014/main" id="{F369B603-5A7E-4683-B9E5-98A4ACE535E8}"/>
              </a:ext>
            </a:extLst>
          </p:cNvPr>
          <p:cNvSpPr>
            <a:spLocks xmlns:a="http://schemas.openxmlformats.org/drawingml/2006/main" noGrp="1"/>
          </p:cNvSpPr>
          <p:nvPr/>
        </p:nvSpPr>
        <p:spPr>
          <a:xfrm xmlns:a="http://schemas.openxmlformats.org/drawingml/2006/main">
            <a:off x="3457575" y="5486400"/>
            <a:ext cx="76581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75">
                <a:solidFill>
                  <a:srgbClr val="BCC1CB"/>
                </a:solidFill>
                <a:latin typeface="Arial"/>
                <a:ea typeface="Arial"/>
                <a:cs typeface="Arial"/>
              </a:defRPr>
            </a:pPr>
            <a:r>
              <a:rPr sz="2175">
                <a:solidFill>
                  <a:srgbClr val="BCC1CB"/>
                </a:solidFill>
                <a:latin typeface="Arial"/>
                <a:ea typeface="Arial"/>
                <a:cs typeface="Arial"/>
              </a:rPr>
              <a:t>Food and portion corrections</a:t>
            </a:r>
          </a:p>
        </p:txBody>
      </p:sp>
    </p:spTree>
    <p:extLst>
      <p:ext uri="{BB962C8B-B14F-4D97-AF65-F5344CB8AC3E}">
        <p14:creationId xmlns:p14="http://schemas.microsoft.com/office/powerpoint/2010/main" val="251745443"/>
      </p:ext>
    </p:extLst>
  </p:cSld>
</p:sld>
</file>

<file path=ppt/slides/slide11.xml><?xml version="1.0" encoding="utf-8"?>
<p:sld xmlns:p="http://schemas.openxmlformats.org/presentationml/2006/main">
  <p:cSld>
    <p:bg>
      <p:bgPr>
        <a:solidFill xmlns:a="http://schemas.openxmlformats.org/drawingml/2006/main">
          <a:srgbClr val="EDF0F4"/>
        </a:solidFill>
      </p:bgPr>
    </p:bg>
    <p:spTree>
      <p:nvGrpSpPr>
        <p:cNvPr id="1" name=""/>
        <p:cNvGrpSpPr/>
        <p:nvPr/>
      </p:nvGrpSpPr>
      <p:grpSpPr>
        <a:xfrm xmlns:a="http://schemas.openxmlformats.org/drawingml/2006/main"/>
      </p:grpSpPr>
      <p:sp>
        <p:nvSpPr>
          <p:cNvPr id="13" name="aspera">
            <a:extLst xmlns:a="http://schemas.openxmlformats.org/drawingml/2006/main">
              <a:ext uri="{FF2B5EF4-FFF2-40B4-BE49-F238E27FC236}">
                <a16:creationId xmlns:a16="http://schemas.microsoft.com/office/drawing/2014/main" id="{5ACC9D81-210C-4F13-AD33-8BC022CB6540}"/>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11">
            <a:extLst xmlns:a="http://schemas.openxmlformats.org/drawingml/2006/main">
              <a:ext uri="{FF2B5EF4-FFF2-40B4-BE49-F238E27FC236}">
                <a16:creationId xmlns:a16="http://schemas.microsoft.com/office/drawing/2014/main" id="{B0D3E4CE-A4C4-48D7-8D12-8725BA6395B3}"/>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11</a:t>
            </a:r>
          </a:p>
        </p:txBody>
      </p:sp>
      <p:sp>
        <p:nvSpPr>
          <p:cNvPr id="3" name="Capital should unlock clear milestones">
            <a:extLst xmlns:a="http://schemas.openxmlformats.org/drawingml/2006/main">
              <a:ext uri="{FF2B5EF4-FFF2-40B4-BE49-F238E27FC236}">
                <a16:creationId xmlns:a16="http://schemas.microsoft.com/office/drawing/2014/main" id="{088A464C-A5D9-40F1-89E2-8BFC72A4BEDA}"/>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15181D"/>
                </a:solidFill>
                <a:latin typeface="Arial"/>
                <a:ea typeface="Arial"/>
                <a:cs typeface="Arial"/>
              </a:defRPr>
            </a:pPr>
            <a:r>
              <a:rPr sz="4200">
                <a:solidFill>
                  <a:srgbClr val="15181D"/>
                </a:solidFill>
                <a:latin typeface="Arial"/>
                <a:ea typeface="Arial"/>
                <a:cs typeface="Arial"/>
              </a:rPr>
              <a:t>Capital should unlock clear milestones</a:t>
            </a:r>
          </a:p>
        </p:txBody>
      </p:sp>
      <p:sp>
        <p:nvSpPr>
          <p:cNvPr id="4" name="01">
            <a:extLst xmlns:a="http://schemas.openxmlformats.org/drawingml/2006/main">
              <a:ext uri="{FF2B5EF4-FFF2-40B4-BE49-F238E27FC236}">
                <a16:creationId xmlns:a16="http://schemas.microsoft.com/office/drawing/2014/main" id="{AF5847B6-4E9D-42DB-955A-BDEC49ECFDBC}"/>
              </a:ext>
            </a:extLst>
          </p:cNvPr>
          <p:cNvSpPr>
            <a:spLocks xmlns:a="http://schemas.openxmlformats.org/drawingml/2006/main" noGrp="1"/>
          </p:cNvSpPr>
          <p:nvPr/>
        </p:nvSpPr>
        <p:spPr>
          <a:xfrm xmlns:a="http://schemas.openxmlformats.org/drawingml/2006/main">
            <a:off x="609600" y="2647950"/>
            <a:ext cx="7334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a:solidFill>
                  <a:srgbClr val="1019EC"/>
                </a:solidFill>
                <a:latin typeface="Arial"/>
                <a:ea typeface="Arial"/>
                <a:cs typeface="Arial"/>
              </a:defRPr>
            </a:pPr>
            <a:r>
              <a:rPr sz="1875">
                <a:solidFill>
                  <a:srgbClr val="1019EC"/>
                </a:solidFill>
                <a:latin typeface="Arial"/>
                <a:ea typeface="Arial"/>
                <a:cs typeface="Arial"/>
              </a:rPr>
              <a:t>01</a:t>
            </a:r>
          </a:p>
        </p:txBody>
      </p:sp>
      <p:sp>
        <p:nvSpPr>
          <p:cNvPr id="5" name="Working prototype">
            <a:extLst xmlns:a="http://schemas.openxmlformats.org/drawingml/2006/main">
              <a:ext uri="{FF2B5EF4-FFF2-40B4-BE49-F238E27FC236}">
                <a16:creationId xmlns:a16="http://schemas.microsoft.com/office/drawing/2014/main" id="{8F4553F9-C87E-44DC-B96E-19672D8E4DBE}"/>
              </a:ext>
            </a:extLst>
          </p:cNvPr>
          <p:cNvSpPr>
            <a:spLocks xmlns:a="http://schemas.openxmlformats.org/drawingml/2006/main" noGrp="1"/>
          </p:cNvSpPr>
          <p:nvPr/>
        </p:nvSpPr>
        <p:spPr>
          <a:xfrm xmlns:a="http://schemas.openxmlformats.org/drawingml/2006/main">
            <a:off x="1657350" y="2647950"/>
            <a:ext cx="4000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550">
                <a:solidFill>
                  <a:srgbClr val="15181D"/>
                </a:solidFill>
                <a:latin typeface="Arial"/>
                <a:ea typeface="Arial"/>
                <a:cs typeface="Arial"/>
              </a:defRPr>
            </a:pPr>
            <a:r>
              <a:rPr sz="2550">
                <a:solidFill>
                  <a:srgbClr val="15181D"/>
                </a:solidFill>
                <a:latin typeface="Arial"/>
                <a:ea typeface="Arial"/>
                <a:cs typeface="Arial"/>
              </a:rPr>
              <a:t>Reliable prototype</a:t>
            </a:r>
          </a:p>
        </p:txBody>
      </p:sp>
      <p:sp>
        <p:nvSpPr>
          <p:cNvPr id="6" name="Reliable capture, reconnect and review&#10;acr">
            <a:extLst xmlns:a="http://schemas.openxmlformats.org/drawingml/2006/main">
              <a:ext uri="{FF2B5EF4-FFF2-40B4-BE49-F238E27FC236}">
                <a16:creationId xmlns:a16="http://schemas.microsoft.com/office/drawing/2014/main" id="{6FCF9C59-48D2-4A6A-B151-9B96651DD020}"/>
              </a:ext>
            </a:extLst>
          </p:cNvPr>
          <p:cNvSpPr>
            <a:spLocks xmlns:a="http://schemas.openxmlformats.org/drawingml/2006/main" noGrp="1"/>
          </p:cNvSpPr>
          <p:nvPr/>
        </p:nvSpPr>
        <p:spPr>
          <a:xfrm xmlns:a="http://schemas.openxmlformats.org/drawingml/2006/main">
            <a:off x="6448425" y="2667000"/>
            <a:ext cx="509587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950">
                <a:solidFill>
                  <a:srgbClr val="737982"/>
                </a:solidFill>
                <a:latin typeface="Arial"/>
                <a:ea typeface="Arial"/>
                <a:cs typeface="Arial"/>
              </a:defRPr>
            </a:pPr>
            <a:r>
              <a:rPr sz="1950">
                <a:solidFill>
                  <a:srgbClr val="737982"/>
                </a:solidFill>
                <a:latin typeface="Arial"/>
                <a:ea typeface="Arial"/>
                <a:cs typeface="Arial"/>
              </a:rPr>
              <a:t>Reliable capture, reconnect and review</a:t>
            </a:r>
          </a:p>
          <a:p xmlns:a="http://schemas.openxmlformats.org/drawingml/2006/main">
            <a:pPr>
              <a:buNone/>
              <a:defRPr sz="1950">
                <a:solidFill>
                  <a:srgbClr val="737982"/>
                </a:solidFill>
                <a:latin typeface="Arial"/>
                <a:ea typeface="Arial"/>
                <a:cs typeface="Arial"/>
              </a:defRPr>
            </a:pPr>
            <a:r>
              <a:rPr sz="1950">
                <a:solidFill>
                  <a:srgbClr val="737982"/>
                </a:solidFill>
                <a:latin typeface="Arial"/>
                <a:ea typeface="Arial"/>
                <a:cs typeface="Arial"/>
              </a:rPr>
              <a:t>across the pendant and phone.</a:t>
            </a:r>
          </a:p>
        </p:txBody>
      </p:sp>
      <p:sp>
        <p:nvSpPr>
          <p:cNvPr id="7" name="02">
            <a:extLst xmlns:a="http://schemas.openxmlformats.org/drawingml/2006/main">
              <a:ext uri="{FF2B5EF4-FFF2-40B4-BE49-F238E27FC236}">
                <a16:creationId xmlns:a16="http://schemas.microsoft.com/office/drawing/2014/main" id="{9BBCB772-DE10-41C3-8EE6-4C008C6659C2}"/>
              </a:ext>
            </a:extLst>
          </p:cNvPr>
          <p:cNvSpPr>
            <a:spLocks xmlns:a="http://schemas.openxmlformats.org/drawingml/2006/main" noGrp="1"/>
          </p:cNvSpPr>
          <p:nvPr/>
        </p:nvSpPr>
        <p:spPr>
          <a:xfrm xmlns:a="http://schemas.openxmlformats.org/drawingml/2006/main">
            <a:off x="609600" y="3743325"/>
            <a:ext cx="7334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a:solidFill>
                  <a:srgbClr val="1019EC"/>
                </a:solidFill>
                <a:latin typeface="Arial"/>
                <a:ea typeface="Arial"/>
                <a:cs typeface="Arial"/>
              </a:defRPr>
            </a:pPr>
            <a:r>
              <a:rPr sz="1875">
                <a:solidFill>
                  <a:srgbClr val="1019EC"/>
                </a:solidFill>
                <a:latin typeface="Arial"/>
                <a:ea typeface="Arial"/>
                <a:cs typeface="Arial"/>
              </a:rPr>
              <a:t>02</a:t>
            </a:r>
          </a:p>
        </p:txBody>
      </p:sp>
      <p:sp>
        <p:nvSpPr>
          <p:cNvPr id="8" name="Comparative pilot">
            <a:extLst xmlns:a="http://schemas.openxmlformats.org/drawingml/2006/main">
              <a:ext uri="{FF2B5EF4-FFF2-40B4-BE49-F238E27FC236}">
                <a16:creationId xmlns:a16="http://schemas.microsoft.com/office/drawing/2014/main" id="{C6349BE9-88B5-4BF1-B4A3-EF9D1B3A327E}"/>
              </a:ext>
            </a:extLst>
          </p:cNvPr>
          <p:cNvSpPr>
            <a:spLocks xmlns:a="http://schemas.openxmlformats.org/drawingml/2006/main" noGrp="1"/>
          </p:cNvSpPr>
          <p:nvPr/>
        </p:nvSpPr>
        <p:spPr>
          <a:xfrm xmlns:a="http://schemas.openxmlformats.org/drawingml/2006/main">
            <a:off x="1657350" y="3743325"/>
            <a:ext cx="4000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550">
                <a:solidFill>
                  <a:srgbClr val="15181D"/>
                </a:solidFill>
                <a:latin typeface="Arial"/>
                <a:ea typeface="Arial"/>
                <a:cs typeface="Arial"/>
              </a:defRPr>
            </a:pPr>
            <a:r>
              <a:rPr sz="2550">
                <a:solidFill>
                  <a:srgbClr val="15181D"/>
                </a:solidFill>
                <a:latin typeface="Arial"/>
                <a:ea typeface="Arial"/>
                <a:cs typeface="Arial"/>
              </a:rPr>
              <a:t>Comparative pilot</a:t>
            </a:r>
          </a:p>
        </p:txBody>
      </p:sp>
      <p:sp>
        <p:nvSpPr>
          <p:cNvPr id="9" name="Evidence that the pendant improves&#10;logging">
            <a:extLst xmlns:a="http://schemas.openxmlformats.org/drawingml/2006/main">
              <a:ext uri="{FF2B5EF4-FFF2-40B4-BE49-F238E27FC236}">
                <a16:creationId xmlns:a16="http://schemas.microsoft.com/office/drawing/2014/main" id="{A218CBB8-3F0A-40B7-80E3-71595CD82CFE}"/>
              </a:ext>
            </a:extLst>
          </p:cNvPr>
          <p:cNvSpPr>
            <a:spLocks xmlns:a="http://schemas.openxmlformats.org/drawingml/2006/main" noGrp="1"/>
          </p:cNvSpPr>
          <p:nvPr/>
        </p:nvSpPr>
        <p:spPr>
          <a:xfrm xmlns:a="http://schemas.openxmlformats.org/drawingml/2006/main">
            <a:off x="6448425" y="3762375"/>
            <a:ext cx="509587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950">
                <a:solidFill>
                  <a:srgbClr val="737982"/>
                </a:solidFill>
                <a:latin typeface="Arial"/>
                <a:ea typeface="Arial"/>
                <a:cs typeface="Arial"/>
              </a:defRPr>
            </a:pPr>
            <a:r>
              <a:rPr sz="1950">
                <a:solidFill>
                  <a:srgbClr val="737982"/>
                </a:solidFill>
                <a:latin typeface="Arial"/>
                <a:ea typeface="Arial"/>
                <a:cs typeface="Arial"/>
              </a:rPr>
              <a:t>Evidence that the pendant improves</a:t>
            </a:r>
          </a:p>
          <a:p xmlns:a="http://schemas.openxmlformats.org/drawingml/2006/main">
            <a:pPr>
              <a:buNone/>
              <a:defRPr sz="1950">
                <a:solidFill>
                  <a:srgbClr val="737982"/>
                </a:solidFill>
                <a:latin typeface="Arial"/>
                <a:ea typeface="Arial"/>
                <a:cs typeface="Arial"/>
              </a:defRPr>
            </a:pPr>
            <a:r>
              <a:rPr sz="1950">
                <a:solidFill>
                  <a:srgbClr val="737982"/>
                </a:solidFill>
                <a:latin typeface="Arial"/>
                <a:ea typeface="Arial"/>
                <a:cs typeface="Arial"/>
              </a:rPr>
              <a:t>logging without adding review burden.</a:t>
            </a:r>
          </a:p>
        </p:txBody>
      </p:sp>
      <p:sp>
        <p:nvSpPr>
          <p:cNvPr id="10" name="03">
            <a:extLst xmlns:a="http://schemas.openxmlformats.org/drawingml/2006/main">
              <a:ext uri="{FF2B5EF4-FFF2-40B4-BE49-F238E27FC236}">
                <a16:creationId xmlns:a16="http://schemas.microsoft.com/office/drawing/2014/main" id="{00E6D37F-0BB3-4569-A5BA-B497E4D5223E}"/>
              </a:ext>
            </a:extLst>
          </p:cNvPr>
          <p:cNvSpPr>
            <a:spLocks xmlns:a="http://schemas.openxmlformats.org/drawingml/2006/main" noGrp="1"/>
          </p:cNvSpPr>
          <p:nvPr/>
        </p:nvSpPr>
        <p:spPr>
          <a:xfrm xmlns:a="http://schemas.openxmlformats.org/drawingml/2006/main">
            <a:off x="609600" y="4838700"/>
            <a:ext cx="7334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75">
                <a:solidFill>
                  <a:srgbClr val="1019EC"/>
                </a:solidFill>
                <a:latin typeface="Arial"/>
                <a:ea typeface="Arial"/>
                <a:cs typeface="Arial"/>
              </a:defRPr>
            </a:pPr>
            <a:r>
              <a:rPr sz="1875">
                <a:solidFill>
                  <a:srgbClr val="1019EC"/>
                </a:solidFill>
                <a:latin typeface="Arial"/>
                <a:ea typeface="Arial"/>
                <a:cs typeface="Arial"/>
              </a:rPr>
              <a:t>03</a:t>
            </a:r>
          </a:p>
        </p:txBody>
      </p:sp>
      <p:sp>
        <p:nvSpPr>
          <p:cNvPr id="11" name="Production decision">
            <a:extLst xmlns:a="http://schemas.openxmlformats.org/drawingml/2006/main">
              <a:ext uri="{FF2B5EF4-FFF2-40B4-BE49-F238E27FC236}">
                <a16:creationId xmlns:a16="http://schemas.microsoft.com/office/drawing/2014/main" id="{48A10865-045B-4AB6-8A37-36DE78981C4C}"/>
              </a:ext>
            </a:extLst>
          </p:cNvPr>
          <p:cNvSpPr>
            <a:spLocks xmlns:a="http://schemas.openxmlformats.org/drawingml/2006/main" noGrp="1"/>
          </p:cNvSpPr>
          <p:nvPr/>
        </p:nvSpPr>
        <p:spPr>
          <a:xfrm xmlns:a="http://schemas.openxmlformats.org/drawingml/2006/main">
            <a:off x="1657350" y="4838700"/>
            <a:ext cx="4000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550">
                <a:solidFill>
                  <a:srgbClr val="15181D"/>
                </a:solidFill>
                <a:latin typeface="Arial"/>
                <a:ea typeface="Arial"/>
                <a:cs typeface="Arial"/>
              </a:defRPr>
            </a:pPr>
            <a:r>
              <a:rPr sz="2550">
                <a:solidFill>
                  <a:srgbClr val="15181D"/>
                </a:solidFill>
                <a:latin typeface="Arial"/>
                <a:ea typeface="Arial"/>
                <a:cs typeface="Arial"/>
              </a:rPr>
              <a:t>Production decision</a:t>
            </a:r>
          </a:p>
        </p:txBody>
      </p:sp>
      <p:sp>
        <p:nvSpPr>
          <p:cNvPr id="12" name="Costed manufacturing, verified reliability">
            <a:extLst xmlns:a="http://schemas.openxmlformats.org/drawingml/2006/main">
              <a:ext uri="{FF2B5EF4-FFF2-40B4-BE49-F238E27FC236}">
                <a16:creationId xmlns:a16="http://schemas.microsoft.com/office/drawing/2014/main" id="{DDF6EC29-E5F7-4D04-9DAE-D430EE82C6C2}"/>
              </a:ext>
            </a:extLst>
          </p:cNvPr>
          <p:cNvSpPr>
            <a:spLocks xmlns:a="http://schemas.openxmlformats.org/drawingml/2006/main" noGrp="1"/>
          </p:cNvSpPr>
          <p:nvPr/>
        </p:nvSpPr>
        <p:spPr>
          <a:xfrm xmlns:a="http://schemas.openxmlformats.org/drawingml/2006/main">
            <a:off x="6448425" y="4857750"/>
            <a:ext cx="509587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950">
                <a:solidFill>
                  <a:srgbClr val="737982"/>
                </a:solidFill>
                <a:latin typeface="Arial"/>
                <a:ea typeface="Arial"/>
                <a:cs typeface="Arial"/>
              </a:defRPr>
            </a:pPr>
            <a:r>
              <a:rPr sz="1950">
                <a:solidFill>
                  <a:srgbClr val="737982"/>
                </a:solidFill>
                <a:latin typeface="Arial"/>
                <a:ea typeface="Arial"/>
                <a:cs typeface="Arial"/>
              </a:rPr>
              <a:t>Costed manufacturing, verified reliability</a:t>
            </a:r>
          </a:p>
          <a:p xmlns:a="http://schemas.openxmlformats.org/drawingml/2006/main">
            <a:pPr>
              <a:buNone/>
              <a:defRPr sz="1950">
                <a:solidFill>
                  <a:srgbClr val="737982"/>
                </a:solidFill>
                <a:latin typeface="Arial"/>
                <a:ea typeface="Arial"/>
                <a:cs typeface="Arial"/>
              </a:defRPr>
            </a:pPr>
            <a:r>
              <a:rPr sz="1950">
                <a:solidFill>
                  <a:srgbClr val="737982"/>
                </a:solidFill>
                <a:latin typeface="Arial"/>
                <a:ea typeface="Arial"/>
                <a:cs typeface="Arial"/>
              </a:rPr>
              <a:t>and demonstrated willingness to pay.</a:t>
            </a:r>
          </a:p>
        </p:txBody>
      </p:sp>
    </p:spTree>
    <p:extLst>
      <p:ext uri="{BB962C8B-B14F-4D97-AF65-F5344CB8AC3E}">
        <p14:creationId xmlns:p14="http://schemas.microsoft.com/office/powerpoint/2010/main" val="202582714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aspera">
            <a:extLst xmlns:a="http://schemas.openxmlformats.org/drawingml/2006/main">
              <a:ext uri="{FF2B5EF4-FFF2-40B4-BE49-F238E27FC236}">
                <a16:creationId xmlns:a16="http://schemas.microsoft.com/office/drawing/2014/main" id="{A55B7716-D1B6-4935-8A25-46738C9F6F69}"/>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12">
            <a:extLst xmlns:a="http://schemas.openxmlformats.org/drawingml/2006/main">
              <a:ext uri="{FF2B5EF4-FFF2-40B4-BE49-F238E27FC236}">
                <a16:creationId xmlns:a16="http://schemas.microsoft.com/office/drawing/2014/main" id="{4003F331-6E05-4591-B135-90536816EA97}"/>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12</a:t>
            </a:r>
          </a:p>
        </p:txBody>
      </p:sp>
      <p:sp>
        <p:nvSpPr>
          <p:cNvPr id="3" name="The concept is ready for the next test">
            <a:extLst xmlns:a="http://schemas.openxmlformats.org/drawingml/2006/main">
              <a:ext uri="{FF2B5EF4-FFF2-40B4-BE49-F238E27FC236}">
                <a16:creationId xmlns:a16="http://schemas.microsoft.com/office/drawing/2014/main" id="{6FC64B4A-34E0-4520-9873-35CF00173DB4}"/>
              </a:ext>
            </a:extLst>
          </p:cNvPr>
          <p:cNvSpPr>
            <a:spLocks xmlns:a="http://schemas.openxmlformats.org/drawingml/2006/main" noGrp="1"/>
          </p:cNvSpPr>
          <p:nvPr/>
        </p:nvSpPr>
        <p:spPr>
          <a:xfrm xmlns:a="http://schemas.openxmlformats.org/drawingml/2006/main">
            <a:off x="609600" y="105727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200">
                <a:solidFill>
                  <a:srgbClr val="15181D"/>
                </a:solidFill>
                <a:latin typeface="Arial"/>
                <a:ea typeface="Arial"/>
                <a:cs typeface="Arial"/>
              </a:defRPr>
            </a:pPr>
            <a:r>
              <a:rPr sz="4200">
                <a:solidFill>
                  <a:srgbClr val="15181D"/>
                </a:solidFill>
                <a:latin typeface="Arial"/>
                <a:ea typeface="Arial"/>
                <a:cs typeface="Arial"/>
              </a:rPr>
              <a:t>An early prototype, with work ahead</a:t>
            </a:r>
          </a:p>
        </p:txBody>
      </p:sp>
      <p:sp>
        <p:nvSpPr>
          <p:cNvPr id="4" name="Established direction">
            <a:extLst xmlns:a="http://schemas.openxmlformats.org/drawingml/2006/main">
              <a:ext uri="{FF2B5EF4-FFF2-40B4-BE49-F238E27FC236}">
                <a16:creationId xmlns:a16="http://schemas.microsoft.com/office/drawing/2014/main" id="{D0016060-E4D8-49BF-ACE9-A3D9E52C8F55}"/>
              </a:ext>
            </a:extLst>
          </p:cNvPr>
          <p:cNvSpPr>
            <a:spLocks xmlns:a="http://schemas.openxmlformats.org/drawingml/2006/main" noGrp="1"/>
          </p:cNvSpPr>
          <p:nvPr/>
        </p:nvSpPr>
        <p:spPr>
          <a:xfrm xmlns:a="http://schemas.openxmlformats.org/drawingml/2006/main">
            <a:off x="609600" y="2562225"/>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00">
                <a:solidFill>
                  <a:srgbClr val="737982"/>
                </a:solidFill>
                <a:latin typeface="Arial"/>
                <a:ea typeface="Arial"/>
                <a:cs typeface="Arial"/>
              </a:defRPr>
            </a:pPr>
            <a:r>
              <a:rPr sz="1800">
                <a:solidFill>
                  <a:srgbClr val="737982"/>
                </a:solidFill>
                <a:latin typeface="Arial"/>
                <a:ea typeface="Arial"/>
                <a:cs typeface="Arial"/>
              </a:rPr>
              <a:t>Founder-reported prototype</a:t>
            </a:r>
          </a:p>
        </p:txBody>
      </p:sp>
      <p:sp>
        <p:nvSpPr>
          <p:cNvPr id="5" name="Product identity and renders&#10;Interactive c">
            <a:extLst xmlns:a="http://schemas.openxmlformats.org/drawingml/2006/main">
              <a:ext uri="{FF2B5EF4-FFF2-40B4-BE49-F238E27FC236}">
                <a16:creationId xmlns:a16="http://schemas.microsoft.com/office/drawing/2014/main" id="{AEBB115B-63A1-4F46-BA75-9DF6B422E67E}"/>
              </a:ext>
            </a:extLst>
          </p:cNvPr>
          <p:cNvSpPr>
            <a:spLocks xmlns:a="http://schemas.openxmlformats.org/drawingml/2006/main" noGrp="1"/>
          </p:cNvSpPr>
          <p:nvPr/>
        </p:nvSpPr>
        <p:spPr>
          <a:xfrm xmlns:a="http://schemas.openxmlformats.org/drawingml/2006/main">
            <a:off x="609600" y="3209925"/>
            <a:ext cx="585787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550">
                <a:solidFill>
                  <a:srgbClr val="15181D"/>
                </a:solidFill>
                <a:latin typeface="Arial"/>
                <a:ea typeface="Arial"/>
                <a:cs typeface="Arial"/>
              </a:defRPr>
            </a:pPr>
            <a:r>
              <a:rPr sz="2550">
                <a:solidFill>
                  <a:srgbClr val="15181D"/>
                </a:solidFill>
                <a:latin typeface="Arial"/>
                <a:ea typeface="Arial"/>
                <a:cs typeface="Arial"/>
              </a:rPr>
              <a:t>3D-printed enclosure + battery</a:t>
            </a:r>
          </a:p>
          <a:p xmlns:a="http://schemas.openxmlformats.org/drawingml/2006/main">
            <a:pPr>
              <a:buNone/>
              <a:defRPr sz="2550">
                <a:solidFill>
                  <a:srgbClr val="15181D"/>
                </a:solidFill>
                <a:latin typeface="Arial"/>
                <a:ea typeface="Arial"/>
                <a:cs typeface="Arial"/>
              </a:defRPr>
            </a:pPr>
            <a:r>
              <a:rPr sz="2550">
                <a:solidFill>
                  <a:srgbClr val="15181D"/>
                </a:solidFill>
                <a:latin typeface="Arial"/>
                <a:ea typeface="Arial"/>
                <a:cs typeface="Arial"/>
              </a:rPr>
              <a:t>Seeed hardware</a:t>
            </a:r>
          </a:p>
          <a:p xmlns:a="http://schemas.openxmlformats.org/drawingml/2006/main">
            <a:pPr>
              <a:buNone/>
              <a:defRPr sz="2550">
                <a:solidFill>
                  <a:srgbClr val="15181D"/>
                </a:solidFill>
                <a:latin typeface="Arial"/>
                <a:ea typeface="Arial"/>
                <a:cs typeface="Arial"/>
              </a:defRPr>
            </a:pPr>
            <a:r>
              <a:rPr sz="2550">
                <a:solidFill>
                  <a:srgbClr val="15181D"/>
                </a:solidFill>
                <a:latin typeface="Arial"/>
                <a:ea typeface="Arial"/>
                <a:cs typeface="Arial"/>
              </a:rPr>
              <a:t>Partial audio + Bluetooth transfer</a:t>
            </a:r>
          </a:p>
        </p:txBody>
      </p:sp>
      <p:sp>
        <p:nvSpPr>
          <p:cNvPr id="6" name="Next evidence">
            <a:extLst xmlns:a="http://schemas.openxmlformats.org/drawingml/2006/main">
              <a:ext uri="{FF2B5EF4-FFF2-40B4-BE49-F238E27FC236}">
                <a16:creationId xmlns:a16="http://schemas.microsoft.com/office/drawing/2014/main" id="{DC48B45D-4CFF-49DF-B2DA-0C87CA1D470B}"/>
              </a:ext>
            </a:extLst>
          </p:cNvPr>
          <p:cNvSpPr>
            <a:spLocks xmlns:a="http://schemas.openxmlformats.org/drawingml/2006/main" noGrp="1"/>
          </p:cNvSpPr>
          <p:nvPr/>
        </p:nvSpPr>
        <p:spPr>
          <a:xfrm xmlns:a="http://schemas.openxmlformats.org/drawingml/2006/main">
            <a:off x="609600" y="5105400"/>
            <a:ext cx="5238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1800">
                <a:solidFill>
                  <a:srgbClr val="1019EC"/>
                </a:solidFill>
                <a:latin typeface="Arial"/>
                <a:ea typeface="Arial"/>
                <a:cs typeface="Arial"/>
              </a:defRPr>
            </a:pPr>
            <a:r>
              <a:rPr sz="1800">
                <a:solidFill>
                  <a:srgbClr val="1019EC"/>
                </a:solidFill>
                <a:latin typeface="Arial"/>
                <a:ea typeface="Arial"/>
                <a:cs typeface="Arial"/>
              </a:rPr>
              <a:t>Next evidence</a:t>
            </a:r>
          </a:p>
        </p:txBody>
      </p:sp>
      <p:sp>
        <p:nvSpPr>
          <p:cNvPr id="7" name="Working hardware, reliable software&#10;and a ">
            <a:extLst xmlns:a="http://schemas.openxmlformats.org/drawingml/2006/main">
              <a:ext uri="{FF2B5EF4-FFF2-40B4-BE49-F238E27FC236}">
                <a16:creationId xmlns:a16="http://schemas.microsoft.com/office/drawing/2014/main" id="{143FE73F-B259-4B74-AE57-955D9EFCBD9A}"/>
              </a:ext>
            </a:extLst>
          </p:cNvPr>
          <p:cNvSpPr>
            <a:spLocks xmlns:a="http://schemas.openxmlformats.org/drawingml/2006/main" noGrp="1"/>
          </p:cNvSpPr>
          <p:nvPr/>
        </p:nvSpPr>
        <p:spPr>
          <a:xfrm xmlns:a="http://schemas.openxmlformats.org/drawingml/2006/main">
            <a:off x="609600" y="5581650"/>
            <a:ext cx="6477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Reliable capture, food processing</a:t>
            </a:r>
          </a:p>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and a pilot against phone-only voice.</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8a9d87d925b4c24"/>
          <a:stretch xmlns:a="http://schemas.openxmlformats.org/drawingml/2006/main"/>
        </p:blipFill>
        <p:spPr>
          <a:xfrm xmlns:a="http://schemas.openxmlformats.org/drawingml/2006/main">
            <a:off x="7219950" y="2733675"/>
            <a:ext cx="4229100" cy="31718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F10CC0AC-43F3-425A-8B6A-F213CAF7D8DD}"/>
              </a:ext>
            </a:extLst>
          </p:cNvPr>
          <p:cNvSpPr>
            <a:spLocks xmlns:a="http://schemas.openxmlformats.org/drawingml/2006/main" noGrp="1"/>
          </p:cNvSpPr>
          <p:nvPr/>
        </p:nvSpPr>
        <p:spPr>
          <a:xfrm xmlns:a="http://schemas.openxmlformats.org/drawingml/2006/main">
            <a:off x="7400925" y="5953125"/>
            <a:ext cx="4000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a:solidFill>
                  <a:srgbClr val="737982"/>
                </a:solidFill>
                <a:latin typeface="Arial"/>
                <a:ea typeface="Arial"/>
                <a:cs typeface="Arial"/>
              </a:defRPr>
            </a:pPr>
            <a:r>
              <a:rPr sz="1350">
                <a:solidFill>
                  <a:srgbClr val="737982"/>
                </a:solidFill>
                <a:latin typeface="Arial"/>
                <a:ea typeface="Arial"/>
                <a:cs typeface="Arial"/>
              </a:rPr>
              <a:t>Intended design render</a:t>
            </a:r>
          </a:p>
        </p:txBody>
      </p:sp>
    </p:spTree>
    <p:extLst>
      <p:ext uri="{BB962C8B-B14F-4D97-AF65-F5344CB8AC3E}">
        <p14:creationId xmlns:p14="http://schemas.microsoft.com/office/powerpoint/2010/main" val="2100216852"/>
      </p:ext>
    </p:extLst>
  </p:cSld>
</p:sld>
</file>

<file path=ppt/slides/slide13.xml><?xml version="1.0" encoding="utf-8"?>
<p:sld xmlns:p="http://schemas.openxmlformats.org/presentationml/2006/main">
  <p:cSld>
    <p:bg>
      <p:bgPr>
        <a:solidFill xmlns:a="http://schemas.openxmlformats.org/drawingml/2006/main">
          <a:srgbClr val="EDF0F4"/>
        </a:solidFill>
      </p:bgPr>
    </p:bg>
    <p:spTree>
      <p:nvGrpSpPr>
        <p:cNvPr id="1" name=""/>
        <p:cNvGrpSpPr/>
        <p:nvPr/>
      </p:nvGrpSpPr>
      <p:grpSpPr>
        <a:xfrm xmlns:a="http://schemas.openxmlformats.org/drawingml/2006/main"/>
      </p:grpSpPr>
      <p:sp>
        <p:nvSpPr>
          <p:cNvPr id="7" name="aspera">
            <a:extLst xmlns:a="http://schemas.openxmlformats.org/drawingml/2006/main">
              <a:ext uri="{FF2B5EF4-FFF2-40B4-BE49-F238E27FC236}">
                <a16:creationId xmlns:a16="http://schemas.microsoft.com/office/drawing/2014/main" id="{EA058BEF-43B6-4AFE-85A7-4B26636A34A0}"/>
              </a:ext>
            </a:extLst>
          </p:cNvPr>
          <p:cNvSpPr>
            <a:spLocks xmlns:a="http://schemas.openxmlformats.org/drawingml/2006/main" noGrp="1"/>
          </p:cNvSpPr>
          <p:nvPr/>
        </p:nvSpPr>
        <p:spPr>
          <a:xfrm xmlns:a="http://schemas.openxmlformats.org/drawingml/2006/main">
            <a:off x="609600" y="323850"/>
            <a:ext cx="142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100">
                <a:solidFill>
                  <a:srgbClr val="15181D"/>
                </a:solidFill>
                <a:latin typeface="Arial"/>
                <a:ea typeface="Arial"/>
                <a:cs typeface="Arial"/>
              </a:defRPr>
            </a:pPr>
            <a:r>
              <a:rPr sz="2100">
                <a:solidFill>
                  <a:srgbClr val="15181D"/>
                </a:solidFill>
                <a:latin typeface="Arial"/>
                <a:ea typeface="Arial"/>
                <a:cs typeface="Arial"/>
              </a:rPr>
              <a:t>aspera</a:t>
            </a:r>
          </a:p>
        </p:txBody>
      </p:sp>
      <p:sp>
        <p:nvSpPr>
          <p:cNvPr id="2" name="13">
            <a:extLst xmlns:a="http://schemas.openxmlformats.org/drawingml/2006/main">
              <a:ext uri="{FF2B5EF4-FFF2-40B4-BE49-F238E27FC236}">
                <a16:creationId xmlns:a16="http://schemas.microsoft.com/office/drawing/2014/main" id="{FDD6DCD8-431D-4A06-86CC-3CE6EC73767B}"/>
              </a:ext>
            </a:extLst>
          </p:cNvPr>
          <p:cNvSpPr>
            <a:spLocks xmlns:a="http://schemas.openxmlformats.org/drawingml/2006/main" noGrp="1"/>
          </p:cNvSpPr>
          <p:nvPr/>
        </p:nvSpPr>
        <p:spPr>
          <a:xfrm xmlns:a="http://schemas.openxmlformats.org/drawingml/2006/main">
            <a:off x="11049000" y="6286500"/>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75">
                <a:solidFill>
                  <a:srgbClr val="737982"/>
                </a:solidFill>
                <a:latin typeface="Arial"/>
                <a:ea typeface="Arial"/>
                <a:cs typeface="Arial"/>
              </a:defRPr>
            </a:pPr>
            <a:r>
              <a:rPr sz="1275">
                <a:solidFill>
                  <a:srgbClr val="737982"/>
                </a:solidFill>
                <a:latin typeface="Arial"/>
                <a:ea typeface="Arial"/>
                <a:cs typeface="Arial"/>
              </a:rPr>
              <a:t>13</a:t>
            </a:r>
          </a:p>
        </p:txBody>
      </p:sp>
      <p:sp>
        <p:nvSpPr>
          <p:cNvPr id="3" name="A nutrition pendant&#10;for everyday meals">
            <a:extLst xmlns:a="http://schemas.openxmlformats.org/drawingml/2006/main">
              <a:ext uri="{FF2B5EF4-FFF2-40B4-BE49-F238E27FC236}">
                <a16:creationId xmlns:a16="http://schemas.microsoft.com/office/drawing/2014/main" id="{B8533B6C-7A7A-444A-892B-0C889AFE1099}"/>
              </a:ext>
            </a:extLst>
          </p:cNvPr>
          <p:cNvSpPr>
            <a:spLocks xmlns:a="http://schemas.openxmlformats.org/drawingml/2006/main" noGrp="1"/>
          </p:cNvSpPr>
          <p:nvPr/>
        </p:nvSpPr>
        <p:spPr>
          <a:xfrm xmlns:a="http://schemas.openxmlformats.org/drawingml/2006/main">
            <a:off x="609600" y="1685925"/>
            <a:ext cx="719137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4725">
                <a:solidFill>
                  <a:srgbClr val="15181D"/>
                </a:solidFill>
                <a:latin typeface="Arial"/>
                <a:ea typeface="Arial"/>
                <a:cs typeface="Arial"/>
              </a:defRPr>
            </a:pPr>
            <a:r>
              <a:rPr sz="4725">
                <a:solidFill>
                  <a:srgbClr val="15181D"/>
                </a:solidFill>
                <a:latin typeface="Arial"/>
                <a:ea typeface="Arial"/>
                <a:cs typeface="Arial"/>
              </a:rPr>
              <a:t>A nutrition pendant</a:t>
            </a:r>
          </a:p>
          <a:p xmlns:a="http://schemas.openxmlformats.org/drawingml/2006/main">
            <a:pPr>
              <a:buNone/>
              <a:defRPr sz="4725">
                <a:solidFill>
                  <a:srgbClr val="15181D"/>
                </a:solidFill>
                <a:latin typeface="Arial"/>
                <a:ea typeface="Arial"/>
                <a:cs typeface="Arial"/>
              </a:defRPr>
            </a:pPr>
            <a:r>
              <a:rPr sz="4725">
                <a:solidFill>
                  <a:srgbClr val="15181D"/>
                </a:solidFill>
                <a:latin typeface="Arial"/>
                <a:ea typeface="Arial"/>
                <a:cs typeface="Arial"/>
              </a:rPr>
              <a:t>for everyday meals</a:t>
            </a:r>
          </a:p>
        </p:txBody>
      </p:sp>
      <p:sp>
        <p:nvSpPr>
          <p:cNvPr id="4" name="The next step is a working prototype&#10;and a">
            <a:extLst xmlns:a="http://schemas.openxmlformats.org/drawingml/2006/main">
              <a:ext uri="{FF2B5EF4-FFF2-40B4-BE49-F238E27FC236}">
                <a16:creationId xmlns:a16="http://schemas.microsoft.com/office/drawing/2014/main" id="{13A8C100-BE2B-429F-A7A5-B3DE47B5396A}"/>
              </a:ext>
            </a:extLst>
          </p:cNvPr>
          <p:cNvSpPr>
            <a:spLocks xmlns:a="http://schemas.openxmlformats.org/drawingml/2006/main" noGrp="1"/>
          </p:cNvSpPr>
          <p:nvPr/>
        </p:nvSpPr>
        <p:spPr>
          <a:xfrm xmlns:a="http://schemas.openxmlformats.org/drawingml/2006/main">
            <a:off x="647700" y="3819525"/>
            <a:ext cx="633412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325">
                <a:solidFill>
                  <a:srgbClr val="737982"/>
                </a:solidFill>
                <a:latin typeface="Arial"/>
                <a:ea typeface="Arial"/>
                <a:cs typeface="Arial"/>
              </a:defRPr>
            </a:pPr>
            <a:r>
              <a:rPr sz="2325">
                <a:solidFill>
                  <a:srgbClr val="737982"/>
                </a:solidFill>
                <a:latin typeface="Arial"/>
                <a:ea typeface="Arial"/>
                <a:cs typeface="Arial"/>
              </a:rPr>
              <a:t>Build a reliable end-to-end prototype,</a:t>
            </a:r>
          </a:p>
          <a:p xmlns:a="http://schemas.openxmlformats.org/drawingml/2006/main">
            <a:pPr>
              <a:buNone/>
              <a:defRPr sz="2325">
                <a:solidFill>
                  <a:srgbClr val="737982"/>
                </a:solidFill>
                <a:latin typeface="Arial"/>
                <a:ea typeface="Arial"/>
                <a:cs typeface="Arial"/>
              </a:defRPr>
            </a:pPr>
            <a:r>
              <a:rPr sz="2325">
                <a:solidFill>
                  <a:srgbClr val="737982"/>
                </a:solidFill>
                <a:latin typeface="Arial"/>
                <a:ea typeface="Arial"/>
                <a:cs typeface="Arial"/>
              </a:rPr>
              <a:t>then run a focused user pilot.</a:t>
            </a:r>
          </a:p>
        </p:txBody>
      </p:sp>
      <p:sp>
        <p:nvSpPr>
          <p:cNvPr id="5" name="Seeking early investors and product partne">
            <a:extLst xmlns:a="http://schemas.openxmlformats.org/drawingml/2006/main">
              <a:ext uri="{FF2B5EF4-FFF2-40B4-BE49-F238E27FC236}">
                <a16:creationId xmlns:a16="http://schemas.microsoft.com/office/drawing/2014/main" id="{1C30932B-4D16-48CC-868B-B37D61C1A2FF}"/>
              </a:ext>
            </a:extLst>
          </p:cNvPr>
          <p:cNvSpPr>
            <a:spLocks xmlns:a="http://schemas.openxmlformats.org/drawingml/2006/main" noGrp="1"/>
          </p:cNvSpPr>
          <p:nvPr/>
        </p:nvSpPr>
        <p:spPr>
          <a:xfrm xmlns:a="http://schemas.openxmlformats.org/drawingml/2006/main">
            <a:off x="647700" y="5295900"/>
            <a:ext cx="638175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buNone/>
              <a:defRPr sz="2025">
                <a:solidFill>
                  <a:srgbClr val="1019EC"/>
                </a:solidFill>
                <a:latin typeface="Arial"/>
                <a:ea typeface="Arial"/>
                <a:cs typeface="Arial"/>
              </a:defRPr>
            </a:pPr>
            <a:r>
              <a:rPr sz="2025">
                <a:solidFill>
                  <a:srgbClr val="1019EC"/>
                </a:solidFill>
                <a:latin typeface="Arial"/>
                <a:ea typeface="Arial"/>
                <a:cs typeface="Arial"/>
              </a:rPr>
              <a:t>Seeking early investors and product partners</a:t>
            </a:r>
          </a:p>
          <a:p xmlns:a="http://schemas.openxmlformats.org/drawingml/2006/main">
            <a:pPr>
              <a:buNone/>
              <a:defRPr sz="2025">
                <a:solidFill>
                  <a:srgbClr val="1019EC"/>
                </a:solidFill>
                <a:latin typeface="Arial"/>
                <a:ea typeface="Arial"/>
                <a:cs typeface="Arial"/>
              </a:defRPr>
            </a:pPr>
            <a:r>
              <a:rPr sz="2025">
                <a:solidFill>
                  <a:srgbClr val="1019EC"/>
                </a:solidFill>
                <a:latin typeface="Arial"/>
                <a:ea typeface="Arial"/>
                <a:cs typeface="Arial"/>
              </a:rPr>
              <a:t>to help test and build Aspera.</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5003555b0fc4398"/>
          <a:stretch xmlns:a="http://schemas.openxmlformats.org/drawingml/2006/main"/>
        </p:blipFill>
        <p:spPr>
          <a:xfrm xmlns:a="http://schemas.openxmlformats.org/drawingml/2006/main">
            <a:off x="7258050" y="1905000"/>
            <a:ext cx="4686300" cy="35147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7C9EFE21-FAA5-4AF8-8146-116C1924070A}"/>
              </a:ext>
            </a:extLst>
          </p:cNvPr>
          <p:cNvSpPr>
            <a:spLocks xmlns:a="http://schemas.openxmlformats.org/drawingml/2006/main" noGrp="1"/>
          </p:cNvSpPr>
          <p:nvPr/>
        </p:nvSpPr>
        <p:spPr>
          <a:xfrm xmlns:a="http://schemas.openxmlformats.org/drawingml/2006/main">
            <a:off x="647700" y="6229350"/>
            <a:ext cx="666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a:solidFill>
                  <a:srgbClr val="737982"/>
                </a:solidFill>
                <a:latin typeface="Arial"/>
                <a:ea typeface="Arial"/>
                <a:cs typeface="Arial"/>
              </a:defRPr>
            </a:pPr>
            <a:r>
              <a:rPr sz="1350">
                <a:solidFill>
                  <a:srgbClr val="737982"/>
                </a:solidFill>
                <a:latin typeface="Arial"/>
                <a:ea typeface="Arial"/>
                <a:cs typeface="Arial"/>
              </a:rPr>
              <a:t>Aura Technologies LLC · contact@aura-technologies.co</a:t>
            </a:r>
          </a:p>
        </p:txBody>
      </p:sp>
    </p:spTree>
    <p:extLst>
      <p:ext uri="{BB962C8B-B14F-4D97-AF65-F5344CB8AC3E}">
        <p14:creationId xmlns:p14="http://schemas.microsoft.com/office/powerpoint/2010/main" val="42992005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2026-09-05T05:37:03.3150000Z</dcterms:created>
  <dcterms:modified xsi:type="dcterms:W3CDTF">2026-09-05T05:37:03.3150000Z</dcterms:modified>
</coreProperties>
</file>